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256" r:id="rId2"/>
    <p:sldId id="276" r:id="rId3"/>
    <p:sldId id="275" r:id="rId4"/>
    <p:sldId id="277" r:id="rId5"/>
    <p:sldId id="279" r:id="rId6"/>
    <p:sldId id="278" r:id="rId7"/>
    <p:sldId id="323" r:id="rId8"/>
    <p:sldId id="257" r:id="rId9"/>
    <p:sldId id="291" r:id="rId10"/>
    <p:sldId id="311" r:id="rId11"/>
    <p:sldId id="313" r:id="rId12"/>
    <p:sldId id="320" r:id="rId13"/>
    <p:sldId id="321" r:id="rId14"/>
    <p:sldId id="319" r:id="rId15"/>
    <p:sldId id="324" r:id="rId16"/>
    <p:sldId id="312" r:id="rId17"/>
    <p:sldId id="318" r:id="rId18"/>
    <p:sldId id="314" r:id="rId19"/>
    <p:sldId id="315" r:id="rId20"/>
    <p:sldId id="317" r:id="rId21"/>
    <p:sldId id="292" r:id="rId22"/>
    <p:sldId id="293" r:id="rId23"/>
    <p:sldId id="280" r:id="rId24"/>
    <p:sldId id="286" r:id="rId25"/>
    <p:sldId id="287" r:id="rId26"/>
    <p:sldId id="288" r:id="rId27"/>
    <p:sldId id="289" r:id="rId28"/>
    <p:sldId id="290" r:id="rId29"/>
    <p:sldId id="284" r:id="rId30"/>
    <p:sldId id="310" r:id="rId31"/>
    <p:sldId id="285" r:id="rId32"/>
    <p:sldId id="325" r:id="rId33"/>
    <p:sldId id="326" r:id="rId34"/>
    <p:sldId id="294" r:id="rId35"/>
    <p:sldId id="299" r:id="rId36"/>
    <p:sldId id="283" r:id="rId37"/>
    <p:sldId id="295" r:id="rId38"/>
    <p:sldId id="300" r:id="rId39"/>
    <p:sldId id="342" r:id="rId40"/>
    <p:sldId id="328" r:id="rId41"/>
    <p:sldId id="332" r:id="rId42"/>
    <p:sldId id="336" r:id="rId43"/>
    <p:sldId id="338" r:id="rId44"/>
    <p:sldId id="340" r:id="rId45"/>
    <p:sldId id="339" r:id="rId46"/>
    <p:sldId id="334" r:id="rId47"/>
    <p:sldId id="333" r:id="rId48"/>
    <p:sldId id="331" r:id="rId49"/>
    <p:sldId id="335" r:id="rId50"/>
    <p:sldId id="330" r:id="rId51"/>
    <p:sldId id="341" r:id="rId52"/>
    <p:sldId id="329" r:id="rId53"/>
    <p:sldId id="345" r:id="rId54"/>
    <p:sldId id="346" r:id="rId55"/>
    <p:sldId id="347" r:id="rId56"/>
    <p:sldId id="343" r:id="rId57"/>
    <p:sldId id="348" r:id="rId58"/>
    <p:sldId id="352" r:id="rId59"/>
    <p:sldId id="344" r:id="rId60"/>
    <p:sldId id="353" r:id="rId61"/>
    <p:sldId id="296" r:id="rId62"/>
    <p:sldId id="301" r:id="rId63"/>
    <p:sldId id="364" r:id="rId64"/>
    <p:sldId id="354" r:id="rId65"/>
    <p:sldId id="355" r:id="rId66"/>
    <p:sldId id="356" r:id="rId67"/>
    <p:sldId id="357" r:id="rId68"/>
    <p:sldId id="358" r:id="rId69"/>
    <p:sldId id="359" r:id="rId70"/>
    <p:sldId id="361" r:id="rId71"/>
    <p:sldId id="362" r:id="rId72"/>
    <p:sldId id="360" r:id="rId73"/>
    <p:sldId id="302" r:id="rId74"/>
    <p:sldId id="303" r:id="rId75"/>
    <p:sldId id="363" r:id="rId76"/>
    <p:sldId id="365" r:id="rId77"/>
    <p:sldId id="381" r:id="rId78"/>
    <p:sldId id="382" r:id="rId79"/>
    <p:sldId id="383" r:id="rId80"/>
    <p:sldId id="384" r:id="rId81"/>
    <p:sldId id="385" r:id="rId82"/>
    <p:sldId id="366" r:id="rId83"/>
    <p:sldId id="386" r:id="rId84"/>
    <p:sldId id="304" r:id="rId85"/>
    <p:sldId id="305" r:id="rId86"/>
    <p:sldId id="368" r:id="rId87"/>
    <p:sldId id="370" r:id="rId88"/>
    <p:sldId id="373" r:id="rId89"/>
    <p:sldId id="369" r:id="rId90"/>
    <p:sldId id="372" r:id="rId91"/>
    <p:sldId id="374" r:id="rId92"/>
    <p:sldId id="371" r:id="rId93"/>
    <p:sldId id="376" r:id="rId94"/>
    <p:sldId id="377" r:id="rId95"/>
    <p:sldId id="378" r:id="rId96"/>
    <p:sldId id="379" r:id="rId97"/>
    <p:sldId id="375" r:id="rId98"/>
    <p:sldId id="306" r:id="rId99"/>
    <p:sldId id="307" r:id="rId100"/>
    <p:sldId id="380" r:id="rId101"/>
    <p:sldId id="308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 autoAdjust="0"/>
    <p:restoredTop sz="89084" autoAdjust="0"/>
  </p:normalViewPr>
  <p:slideViewPr>
    <p:cSldViewPr snapToGrid="0">
      <p:cViewPr>
        <p:scale>
          <a:sx n="75" d="100"/>
          <a:sy n="75" d="100"/>
        </p:scale>
        <p:origin x="149" y="86"/>
      </p:cViewPr>
      <p:guideLst>
        <p:guide orient="horz" pos="201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22318-CA51-418B-8236-65F8DE6CF31C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DFC98-9803-425D-AD08-1A78C96C6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divergence, if Sum(</a:t>
            </a:r>
            <a:r>
              <a:rPr lang="en-US" dirty="0" err="1"/>
              <a:t>i,j</a:t>
            </a:r>
            <a:r>
              <a:rPr lang="en-US" dirty="0"/>
              <a:t>) </a:t>
            </a:r>
            <a:r>
              <a:rPr lang="en-US" dirty="0" err="1"/>
              <a:t>Aij</a:t>
            </a:r>
            <a:r>
              <a:rPr lang="en-US" dirty="0"/>
              <a:t> = Sum(</a:t>
            </a:r>
            <a:r>
              <a:rPr lang="en-US" dirty="0" err="1"/>
              <a:t>i,j</a:t>
            </a:r>
            <a:r>
              <a:rPr lang="en-US" dirty="0"/>
              <a:t>) </a:t>
            </a:r>
            <a:r>
              <a:rPr lang="en-US" dirty="0" err="1"/>
              <a:t>Bij</a:t>
            </a:r>
            <a:r>
              <a:rPr lang="en-US" dirty="0"/>
              <a:t> = 1, then it becomes the KL Divergence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C98-9803-425D-AD08-1A78C96C61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63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A^p</a:t>
            </a:r>
            <a:r>
              <a:rPr lang="en-US" dirty="0"/>
              <a:t> generates the predicted output</a:t>
            </a:r>
          </a:p>
          <a:p>
            <a:r>
              <a:rPr lang="en-US" dirty="0"/>
              <a:t>k+- =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C98-9803-425D-AD08-1A78C96C611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75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A^p</a:t>
            </a:r>
            <a:r>
              <a:rPr lang="en-US" dirty="0"/>
              <a:t> generates the predicted output</a:t>
            </a:r>
          </a:p>
          <a:p>
            <a:r>
              <a:rPr lang="en-US" dirty="0"/>
              <a:t>k+- =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C98-9803-425D-AD08-1A78C96C611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94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A^p</a:t>
            </a:r>
            <a:r>
              <a:rPr lang="en-US" dirty="0"/>
              <a:t> generates the predicted output</a:t>
            </a:r>
          </a:p>
          <a:p>
            <a:r>
              <a:rPr lang="en-US" dirty="0"/>
              <a:t>k+- =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C98-9803-425D-AD08-1A78C96C611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08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Entropy SGD: L=20</a:t>
            </a:r>
          </a:p>
          <a:p>
            <a:r>
              <a:rPr lang="en-US" dirty="0"/>
              <a:t>Heat: L=5</a:t>
            </a:r>
          </a:p>
          <a:p>
            <a:r>
              <a:rPr lang="en-US" dirty="0"/>
              <a:t>Non-viscous HJ </a:t>
            </a:r>
            <a:r>
              <a:rPr lang="en-US" dirty="0" err="1"/>
              <a:t>Eqn</a:t>
            </a:r>
            <a:r>
              <a:rPr lang="en-US" dirty="0"/>
              <a:t>: L=5</a:t>
            </a:r>
          </a:p>
          <a:p>
            <a:r>
              <a:rPr lang="en-US" dirty="0"/>
              <a:t>SGD: L=1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C98-9803-425D-AD08-1A78C96C611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12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Entropy SGD: L=20</a:t>
            </a:r>
          </a:p>
          <a:p>
            <a:r>
              <a:rPr lang="en-US" dirty="0"/>
              <a:t>Heat: L=5</a:t>
            </a:r>
          </a:p>
          <a:p>
            <a:r>
              <a:rPr lang="en-US" dirty="0"/>
              <a:t>Non-viscous HJ </a:t>
            </a:r>
            <a:r>
              <a:rPr lang="en-US" dirty="0" err="1"/>
              <a:t>Eqn</a:t>
            </a:r>
            <a:r>
              <a:rPr lang="en-US" dirty="0"/>
              <a:t>: L=5</a:t>
            </a:r>
          </a:p>
          <a:p>
            <a:r>
              <a:rPr lang="en-US" dirty="0"/>
              <a:t>SGD: L=1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C98-9803-425D-AD08-1A78C96C611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1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divergence, if Sum(</a:t>
            </a:r>
            <a:r>
              <a:rPr lang="en-US" dirty="0" err="1"/>
              <a:t>i,j</a:t>
            </a:r>
            <a:r>
              <a:rPr lang="en-US" dirty="0"/>
              <a:t>) </a:t>
            </a:r>
            <a:r>
              <a:rPr lang="en-US" dirty="0" err="1"/>
              <a:t>Aij</a:t>
            </a:r>
            <a:r>
              <a:rPr lang="en-US" dirty="0"/>
              <a:t> = Sum(</a:t>
            </a:r>
            <a:r>
              <a:rPr lang="en-US" dirty="0" err="1"/>
              <a:t>i,j</a:t>
            </a:r>
            <a:r>
              <a:rPr lang="en-US" dirty="0"/>
              <a:t>) </a:t>
            </a:r>
            <a:r>
              <a:rPr lang="en-US" dirty="0" err="1"/>
              <a:t>Bij</a:t>
            </a:r>
            <a:r>
              <a:rPr lang="en-US" dirty="0"/>
              <a:t> = 1, then it becomes the KL Divergence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C98-9803-425D-AD08-1A78C96C611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43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A^p</a:t>
            </a:r>
            <a:r>
              <a:rPr lang="en-US" dirty="0"/>
              <a:t> generates the predicted output</a:t>
            </a:r>
          </a:p>
          <a:p>
            <a:r>
              <a:rPr lang="en-US" dirty="0"/>
              <a:t>k+- =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C98-9803-425D-AD08-1A78C96C611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3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A^p</a:t>
            </a:r>
            <a:r>
              <a:rPr lang="en-US" dirty="0"/>
              <a:t> generates the predicted output</a:t>
            </a:r>
          </a:p>
          <a:p>
            <a:r>
              <a:rPr lang="en-US" dirty="0"/>
              <a:t>k+- =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C98-9803-425D-AD08-1A78C96C611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59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A^p</a:t>
            </a:r>
            <a:r>
              <a:rPr lang="en-US" dirty="0"/>
              <a:t> generates the predicted output</a:t>
            </a:r>
          </a:p>
          <a:p>
            <a:r>
              <a:rPr lang="en-US" dirty="0"/>
              <a:t>k+- =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C98-9803-425D-AD08-1A78C96C611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58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A^p</a:t>
            </a:r>
            <a:r>
              <a:rPr lang="en-US" dirty="0"/>
              <a:t> generates the predicted output</a:t>
            </a:r>
          </a:p>
          <a:p>
            <a:r>
              <a:rPr lang="en-US" dirty="0"/>
              <a:t>k+- =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C98-9803-425D-AD08-1A78C96C611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12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A^p</a:t>
            </a:r>
            <a:r>
              <a:rPr lang="en-US" dirty="0"/>
              <a:t> generates the predicted output</a:t>
            </a:r>
          </a:p>
          <a:p>
            <a:r>
              <a:rPr lang="en-US" dirty="0"/>
              <a:t>k+- =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C98-9803-425D-AD08-1A78C96C611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53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A^p</a:t>
            </a:r>
            <a:r>
              <a:rPr lang="en-US" dirty="0"/>
              <a:t> generates the predicted output</a:t>
            </a:r>
          </a:p>
          <a:p>
            <a:r>
              <a:rPr lang="en-US" dirty="0"/>
              <a:t>k+- =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C98-9803-425D-AD08-1A78C96C611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41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A^p</a:t>
            </a:r>
            <a:r>
              <a:rPr lang="en-US" dirty="0"/>
              <a:t> generates the predicted output</a:t>
            </a:r>
          </a:p>
          <a:p>
            <a:r>
              <a:rPr lang="en-US" dirty="0"/>
              <a:t>k+- =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DFC98-9803-425D-AD08-1A78C96C611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97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98EA-6E45-4952-BDDB-D743AE39C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Product Sans" panose="020B040303050204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CC194B-8B01-49BE-93D1-AC9B13D42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Product Sans" panose="020B040303050204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FFBAC-B97B-49B0-BE98-B381BD46B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fld id="{D44258C9-8002-48E5-8002-E71D5847A071}" type="datetimeFigureOut">
              <a:rPr lang="en-US" smtClean="0"/>
              <a:pPr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9A47D-FDD9-415A-B629-6A67A331D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21892-0580-43E1-9D0B-EA683A99A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Product Sans" panose="020B0403030502040203" pitchFamily="34" charset="0"/>
              </a:defRPr>
            </a:lvl1pPr>
          </a:lstStyle>
          <a:p>
            <a:fld id="{6B4F8C72-DE97-44F9-92A4-650F7B8F63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67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F0F00-9AC1-4985-A974-E111399B5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CCE1F6-65CE-4E35-80C2-846F43542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EEEDA-F7D3-4115-8AC7-FDF4D0B89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58C9-8002-48E5-8002-E71D5847A071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CC4AC-D0C7-421B-B4C4-94E73E97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E432C5-6C2F-401D-B4D7-B228963D4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8C72-DE97-44F9-92A4-650F7B8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9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7C38F7-D275-4372-A6EF-2EC6AD93D1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F2C99E-5B3D-4C77-BB30-78995D78D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3D19E-1A76-4F35-8FC4-10CF27F9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58C9-8002-48E5-8002-E71D5847A071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E2B72-53A1-4C74-BE1A-B420A82C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AAC44-A42D-4F2C-BF02-00652B2C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8C72-DE97-44F9-92A4-650F7B8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54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C8D18-1CA6-4501-A0E9-0904AC83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4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EE9CA-B8F7-446C-A383-D7E3D3FBB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464"/>
            <a:ext cx="10515600" cy="47504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64FE1-3C7D-4FCD-9F62-C9D10A849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58C9-8002-48E5-8002-E71D5847A071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B21AE-BF4C-4A87-8A6D-6D46AA265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2EEB4-B8E0-4A88-85F5-B678A890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8C72-DE97-44F9-92A4-650F7B8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5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A9FF-5E5B-4605-AD31-8E738E7D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5D80A-586A-4821-93A6-C4EDF22EC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43B86-F29C-4C6D-B708-D87392FF0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58C9-8002-48E5-8002-E71D5847A071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B3FB9-1506-4907-9788-ADA2EC709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21222-D8CF-4CE2-A657-7D96CABC9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8C72-DE97-44F9-92A4-650F7B8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26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EAB3-B348-43C5-8126-DC253E288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4D806-2E98-46C4-9C71-A5B8B8BC5B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E51FE-B66C-408F-96D5-37EB96161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2FA11-D964-48EF-BEEF-532B877D9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58C9-8002-48E5-8002-E71D5847A071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90A67B-AAFC-4FE1-99D6-935703C3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52D51-8B53-4CC0-9E49-4F5662906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8C72-DE97-44F9-92A4-650F7B8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AF55B-C1E5-4047-ADDC-530E670C2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95EE4-0CDA-4837-9984-788C4F32A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95E4A4-348D-4FBF-A714-E995177D0B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DADF9F-5F26-469E-A44E-CD826370B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392F38-A008-4F13-82A3-A3D706022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7F24DB-2B13-4C04-BAFE-40A2D3D24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58C9-8002-48E5-8002-E71D5847A071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4D3664-F778-410C-B925-4ED73C6A7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7EB9BA-A560-4FD4-A83E-548E3BD7B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8C72-DE97-44F9-92A4-650F7B8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00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2DCC-1075-4051-807F-71D4F0C3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7893CA-2490-482F-AA2A-02A3AD67D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58C9-8002-48E5-8002-E71D5847A071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F1FC50-31AD-4BDE-A81A-96308F412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D53BA-B807-46BB-8A78-19AC56D1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8C72-DE97-44F9-92A4-650F7B8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79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E5E800-CF47-46CA-B63E-F41DE6DC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58C9-8002-48E5-8002-E71D5847A071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A690A0-630F-4B91-ABCA-565F74F8F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8E66B-CFAC-4E46-9BA7-18F2369B6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8C72-DE97-44F9-92A4-650F7B8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90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E6ED-D65C-4B88-9A04-D63FFB85C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7B081-E70D-4A28-A197-426B777C5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D0C63-6518-49AC-97E8-4166460C6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CC474-4F2C-45EB-AB92-F47A459E4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58C9-8002-48E5-8002-E71D5847A071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38CAC-BC5F-43FC-A648-C5AA7B31B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F4169-0F9E-480B-B1F2-1DED2222A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8C72-DE97-44F9-92A4-650F7B8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38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D4CB-2819-462C-A8D2-762009A06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4A5140-9CB8-49EF-BC2B-187119D69D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B24C4-2C9C-4D82-834B-2ACFA64C2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05161-585C-48E8-9749-720A3D36A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258C9-8002-48E5-8002-E71D5847A071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AF6D9-A4F2-49F3-BBFB-B5CD1CFDF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FBA9F-8DEE-4E13-A68D-50D24C457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F8C72-DE97-44F9-92A4-650F7B8F6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63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5D338E-651F-497F-A810-EBBA5AEE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78FB3-B888-4969-9CF7-1401E1E8E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1D433-0E84-4223-BC43-F4D33E574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oduct Sans" panose="020B0403030502040203" pitchFamily="34" charset="0"/>
              </a:defRPr>
            </a:lvl1pPr>
          </a:lstStyle>
          <a:p>
            <a:fld id="{D44258C9-8002-48E5-8002-E71D5847A071}" type="datetimeFigureOut">
              <a:rPr lang="en-US" smtClean="0"/>
              <a:pPr/>
              <a:t>5/1/2019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1DB49-F9A7-4D3E-B998-39917D415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oduct Sans" panose="020B040303050204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42C05-0D61-4364-8509-DAB38C308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oduct Sans" panose="020B0403030502040203" pitchFamily="34" charset="0"/>
              </a:defRPr>
            </a:lvl1pPr>
          </a:lstStyle>
          <a:p>
            <a:fld id="{6B4F8C72-DE97-44F9-92A4-650F7B8F63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09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oduct Sans" panose="020B040303050204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oduct Sans" panose="020B040303050204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oduct Sans" panose="020B040303050204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oduct Sans" panose="020B040303050204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duct Sans" panose="020B040303050204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oduct Sans" panose="020B040303050204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6.emf"/><Relationship Id="rId4" Type="http://schemas.openxmlformats.org/officeDocument/2006/relationships/package" Target="../embeddings/Microsoft_PowerPoint_Presentation.pptx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1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22712-157C-4D12-8985-548A9DEA0F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Speech Recognition in a Medical Environment &amp; Deep Learning Theory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6EC944-F258-47AE-BA2E-E46709B67F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Nicolas Shu</a:t>
            </a:r>
          </a:p>
          <a:p>
            <a:endParaRPr lang="en-US" dirty="0"/>
          </a:p>
          <a:p>
            <a:r>
              <a:rPr lang="en-US" dirty="0"/>
              <a:t>Committee Members:</a:t>
            </a:r>
          </a:p>
          <a:p>
            <a:r>
              <a:rPr lang="en-US" dirty="0"/>
              <a:t>David Anderson, </a:t>
            </a:r>
            <a:r>
              <a:rPr lang="en-US" dirty="0" err="1"/>
              <a:t>Gari</a:t>
            </a:r>
            <a:r>
              <a:rPr lang="en-US" dirty="0"/>
              <a:t> Clifford, </a:t>
            </a:r>
            <a:r>
              <a:rPr lang="en-US" dirty="0" err="1"/>
              <a:t>Evangelos</a:t>
            </a:r>
            <a:r>
              <a:rPr lang="en-US" dirty="0"/>
              <a:t> </a:t>
            </a:r>
            <a:r>
              <a:rPr lang="en-US" dirty="0" err="1"/>
              <a:t>Theodorou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8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AE40-32EA-4845-9D11-6718E6EF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Speech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71817-B780-4251-8FFF-969E5C109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9303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13AB6-40D9-4D7B-A78C-DA18E9280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ResNets</a:t>
            </a:r>
            <a:r>
              <a:rPr lang="en-US" dirty="0"/>
              <a:t> as Opt. Ctrl. </a:t>
            </a:r>
          </a:p>
        </p:txBody>
      </p:sp>
    </p:spTree>
    <p:extLst>
      <p:ext uri="{BB962C8B-B14F-4D97-AF65-F5344CB8AC3E}">
        <p14:creationId xmlns:p14="http://schemas.microsoft.com/office/powerpoint/2010/main" val="35216151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1D70-A5DA-4D2C-A060-45C4FB4C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DF01-0512-4799-BE51-4F93CBA5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Speech Processing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Speech Recognition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Blind Source Separation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Speech Enhancement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Speaker Verification &amp; Speaker Diarization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Deep Learning Theory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Stochastic Thermodynamics of Learning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Deep Relaxation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Analyzing Neural Networks via Information Theory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Residual Networks as a Mean-Field Optimal Control Problem</a:t>
            </a:r>
          </a:p>
        </p:txBody>
      </p:sp>
    </p:spTree>
    <p:extLst>
      <p:ext uri="{BB962C8B-B14F-4D97-AF65-F5344CB8AC3E}">
        <p14:creationId xmlns:p14="http://schemas.microsoft.com/office/powerpoint/2010/main" val="143271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AE40-32EA-4845-9D11-6718E6EF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Speech Recognition – Hidden Markov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2BE5AD-CE3C-4903-A14C-FF6EC2373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716" y="1748837"/>
            <a:ext cx="5166567" cy="45023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A1F646-F029-485E-8988-32C6406CDAFC}"/>
              </a:ext>
            </a:extLst>
          </p:cNvPr>
          <p:cNvSpPr txBox="1"/>
          <p:nvPr/>
        </p:nvSpPr>
        <p:spPr>
          <a:xfrm>
            <a:off x="7701279" y="5050882"/>
            <a:ext cx="3830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Product Sans" panose="020B0403030502040203" pitchFamily="34" charset="0"/>
              </a:rPr>
              <a:t>“Dynamic Gaussian Mixture Models (GMMs)”</a:t>
            </a:r>
            <a:endParaRPr lang="en-US" sz="2400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57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AE40-32EA-4845-9D11-6718E6EF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Speech Recognition – Hidden Markov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2BE5AD-CE3C-4903-A14C-FF6EC2373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68" y="2433392"/>
            <a:ext cx="3238545" cy="28222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C1911F-8426-4C01-B905-3F699ADEC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001" y="2232696"/>
            <a:ext cx="7047551" cy="302290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BAE02A-AC9E-4E97-9C0F-2B90774EDA0A}"/>
              </a:ext>
            </a:extLst>
          </p:cNvPr>
          <p:cNvCxnSpPr>
            <a:cxnSpLocks/>
          </p:cNvCxnSpPr>
          <p:nvPr/>
        </p:nvCxnSpPr>
        <p:spPr>
          <a:xfrm>
            <a:off x="4655001" y="1737360"/>
            <a:ext cx="692739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C9C1111-6E37-4C30-9A85-B7A0F9DE4DF9}"/>
              </a:ext>
            </a:extLst>
          </p:cNvPr>
          <p:cNvSpPr txBox="1"/>
          <p:nvPr/>
        </p:nvSpPr>
        <p:spPr>
          <a:xfrm>
            <a:off x="6614160" y="1243584"/>
            <a:ext cx="279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 / Window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A8DB72-337F-4286-96C4-E7BFF4F079D9}"/>
              </a:ext>
            </a:extLst>
          </p:cNvPr>
          <p:cNvSpPr txBox="1"/>
          <p:nvPr/>
        </p:nvSpPr>
        <p:spPr>
          <a:xfrm>
            <a:off x="4754880" y="5661152"/>
            <a:ext cx="3495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Training states with Baum-Welch Statistics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646C61-4BD9-422F-9DD9-4E0C5AC88417}"/>
              </a:ext>
            </a:extLst>
          </p:cNvPr>
          <p:cNvCxnSpPr/>
          <p:nvPr/>
        </p:nvCxnSpPr>
        <p:spPr>
          <a:xfrm>
            <a:off x="3444240" y="3844497"/>
            <a:ext cx="80264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AE40-32EA-4845-9D11-6718E6EF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Speech Recognition – Hidden Markov Models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2BE5AD-CE3C-4903-A14C-FF6EC2373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716" y="1748837"/>
            <a:ext cx="5166567" cy="4502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69D896-4FFF-4756-A29A-A52DDE5BD295}"/>
              </a:ext>
            </a:extLst>
          </p:cNvPr>
          <p:cNvSpPr txBox="1"/>
          <p:nvPr/>
        </p:nvSpPr>
        <p:spPr>
          <a:xfrm>
            <a:off x="416560" y="1748837"/>
            <a:ext cx="3495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Training states with Baum-Welch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898E5D-35DA-4094-8CCF-D55E7F2B363F}"/>
              </a:ext>
            </a:extLst>
          </p:cNvPr>
          <p:cNvSpPr txBox="1"/>
          <p:nvPr/>
        </p:nvSpPr>
        <p:spPr>
          <a:xfrm>
            <a:off x="7701279" y="5050882"/>
            <a:ext cx="3830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Product Sans" panose="020B0403030502040203" pitchFamily="34" charset="0"/>
              </a:rPr>
              <a:t>E.g. </a:t>
            </a:r>
            <a:r>
              <a:rPr lang="en-US" sz="2400" dirty="0">
                <a:latin typeface="Product Sans" panose="020B0403030502040203" pitchFamily="34" charset="0"/>
              </a:rPr>
              <a:t>For GMMs, determine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roduct Sans" panose="020B0403030502040203" pitchFamily="34" charset="0"/>
              </a:rPr>
              <a:t>Mean vectors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Product Sans" panose="020B0403030502040203" pitchFamily="34" charset="0"/>
              </a:rPr>
              <a:t>Covariance Matrices</a:t>
            </a:r>
          </a:p>
        </p:txBody>
      </p:sp>
    </p:spTree>
    <p:extLst>
      <p:ext uri="{BB962C8B-B14F-4D97-AF65-F5344CB8AC3E}">
        <p14:creationId xmlns:p14="http://schemas.microsoft.com/office/powerpoint/2010/main" val="26528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AE40-32EA-4845-9D11-6718E6EF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Speech Recognition – Hidden Markov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98F4-4CF7-4761-A511-AB5EED66C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18" y="2923576"/>
            <a:ext cx="7944564" cy="340766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90DA598-D627-40C2-9A85-859872B0A3F5}"/>
              </a:ext>
            </a:extLst>
          </p:cNvPr>
          <p:cNvCxnSpPr>
            <a:cxnSpLocks/>
          </p:cNvCxnSpPr>
          <p:nvPr/>
        </p:nvCxnSpPr>
        <p:spPr>
          <a:xfrm>
            <a:off x="2153713" y="2428240"/>
            <a:ext cx="7773843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8D29730-FC69-4CE0-B408-382711A08D4E}"/>
              </a:ext>
            </a:extLst>
          </p:cNvPr>
          <p:cNvSpPr txBox="1"/>
          <p:nvPr/>
        </p:nvSpPr>
        <p:spPr>
          <a:xfrm>
            <a:off x="4687563" y="1891079"/>
            <a:ext cx="3135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 / Window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4F293-DE91-4872-8D4D-98E5CFFE9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18" y="2923575"/>
            <a:ext cx="7944564" cy="340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3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AE40-32EA-4845-9D11-6718E6EF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Speech Recognition – Hidden Markov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98F4-4CF7-4761-A511-AB5EED66C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18" y="1725168"/>
            <a:ext cx="7944564" cy="3407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E9771A-73C8-463B-9047-90DD1FCC91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18" y="1355135"/>
            <a:ext cx="8037345" cy="51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8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AE40-32EA-4845-9D11-6718E6EF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Recognition – Deep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02B871-EF26-40C7-872B-16CF98C37766}"/>
              </a:ext>
            </a:extLst>
          </p:cNvPr>
          <p:cNvSpPr txBox="1"/>
          <p:nvPr/>
        </p:nvSpPr>
        <p:spPr>
          <a:xfrm>
            <a:off x="8210551" y="6176963"/>
            <a:ext cx="38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Recurrent Neural Network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39FBB6-602D-4B77-B8B1-D05A71617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112" y="2206453"/>
            <a:ext cx="4358794" cy="269901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E6BB5E-2BCD-4742-9BC3-BE8E7EE90A36}"/>
              </a:ext>
            </a:extLst>
          </p:cNvPr>
          <p:cNvCxnSpPr/>
          <p:nvPr/>
        </p:nvCxnSpPr>
        <p:spPr>
          <a:xfrm flipV="1">
            <a:off x="8125906" y="1414021"/>
            <a:ext cx="0" cy="12349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0E480C-8718-4BC8-A8B6-037229FD12A7}"/>
              </a:ext>
            </a:extLst>
          </p:cNvPr>
          <p:cNvCxnSpPr/>
          <p:nvPr/>
        </p:nvCxnSpPr>
        <p:spPr>
          <a:xfrm flipV="1">
            <a:off x="3767112" y="1414021"/>
            <a:ext cx="0" cy="12349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1A870C-F9BE-4A96-932A-A81030FDF032}"/>
              </a:ext>
            </a:extLst>
          </p:cNvPr>
          <p:cNvCxnSpPr/>
          <p:nvPr/>
        </p:nvCxnSpPr>
        <p:spPr>
          <a:xfrm flipH="1">
            <a:off x="6096000" y="1414021"/>
            <a:ext cx="20299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81509F-A5AE-47ED-A9D1-1EEEF8841BB9}"/>
              </a:ext>
            </a:extLst>
          </p:cNvPr>
          <p:cNvCxnSpPr/>
          <p:nvPr/>
        </p:nvCxnSpPr>
        <p:spPr>
          <a:xfrm>
            <a:off x="3767112" y="1414021"/>
            <a:ext cx="21866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C59A1F3-6B84-436F-9DE9-3C6DCAB7530A}"/>
              </a:ext>
            </a:extLst>
          </p:cNvPr>
          <p:cNvCxnSpPr>
            <a:cxnSpLocks/>
          </p:cNvCxnSpPr>
          <p:nvPr/>
        </p:nvCxnSpPr>
        <p:spPr>
          <a:xfrm flipV="1">
            <a:off x="6027712" y="1029724"/>
            <a:ext cx="0" cy="112927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AC5EF05-D360-4157-93B6-0E4CC8D4D904}"/>
              </a:ext>
            </a:extLst>
          </p:cNvPr>
          <p:cNvSpPr txBox="1"/>
          <p:nvPr/>
        </p:nvSpPr>
        <p:spPr>
          <a:xfrm>
            <a:off x="5452256" y="1589376"/>
            <a:ext cx="53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t-1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6CC665-6670-4301-B94A-5D70D46A029C}"/>
              </a:ext>
            </a:extLst>
          </p:cNvPr>
          <p:cNvSpPr txBox="1"/>
          <p:nvPr/>
        </p:nvSpPr>
        <p:spPr>
          <a:xfrm>
            <a:off x="6102496" y="1584459"/>
            <a:ext cx="53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747736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AE40-32EA-4845-9D11-6718E6EF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Recognition – 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634EF-CB4A-4BBD-AD5F-DA8019212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37" y="2206453"/>
            <a:ext cx="5244820" cy="3007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02B871-EF26-40C7-872B-16CF98C37766}"/>
              </a:ext>
            </a:extLst>
          </p:cNvPr>
          <p:cNvSpPr txBox="1"/>
          <p:nvPr/>
        </p:nvSpPr>
        <p:spPr>
          <a:xfrm>
            <a:off x="8210551" y="6176963"/>
            <a:ext cx="38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Recurrent Neural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9095D-68A6-4914-9951-AB9D8BC05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171" y="5485619"/>
            <a:ext cx="491948" cy="4407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A882D0-B09E-4156-B861-375B8CDD8670}"/>
              </a:ext>
            </a:extLst>
          </p:cNvPr>
          <p:cNvSpPr txBox="1"/>
          <p:nvPr/>
        </p:nvSpPr>
        <p:spPr>
          <a:xfrm>
            <a:off x="5678569" y="5464696"/>
            <a:ext cx="1817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Sigmoid</a:t>
            </a:r>
          </a:p>
        </p:txBody>
      </p:sp>
    </p:spTree>
    <p:extLst>
      <p:ext uri="{BB962C8B-B14F-4D97-AF65-F5344CB8AC3E}">
        <p14:creationId xmlns:p14="http://schemas.microsoft.com/office/powerpoint/2010/main" val="2713372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AE40-32EA-4845-9D11-6718E6EFE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Recognition – Deep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C98F40-2218-400A-A227-A4BC040D1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394" y="2299055"/>
            <a:ext cx="2482860" cy="15374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67CE4C-7F07-47B2-81F8-F7C429D84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53" y="2299055"/>
            <a:ext cx="2482860" cy="15374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12A356-513D-44EB-9729-E218D1C81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12" y="2299055"/>
            <a:ext cx="2482860" cy="15374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5249927-FFA6-4059-82C4-F049D8CCE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71" y="2299055"/>
            <a:ext cx="2482860" cy="153741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B16C67B3-1C30-435A-9E98-05E4891A629C}"/>
              </a:ext>
            </a:extLst>
          </p:cNvPr>
          <p:cNvGrpSpPr/>
          <p:nvPr/>
        </p:nvGrpSpPr>
        <p:grpSpPr>
          <a:xfrm>
            <a:off x="1109224" y="4233954"/>
            <a:ext cx="603315" cy="613441"/>
            <a:chOff x="2366128" y="4157221"/>
            <a:chExt cx="954932" cy="97096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3073624-CB33-4809-8797-B5DE7844035C}"/>
                </a:ext>
              </a:extLst>
            </p:cNvPr>
            <p:cNvSpPr/>
            <p:nvPr/>
          </p:nvSpPr>
          <p:spPr>
            <a:xfrm>
              <a:off x="2366128" y="4157221"/>
              <a:ext cx="954932" cy="9709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1FF7511-D578-48CA-9AB7-091AC7394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581" y="4449087"/>
              <a:ext cx="588948" cy="414260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E92537EF-2E64-4AD5-8B60-AA9211336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14" y="2299055"/>
            <a:ext cx="292276" cy="316409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580F3EA-D3CA-4DC9-8A2C-EEEF3889B41A}"/>
              </a:ext>
            </a:extLst>
          </p:cNvPr>
          <p:cNvGrpSpPr/>
          <p:nvPr/>
        </p:nvGrpSpPr>
        <p:grpSpPr>
          <a:xfrm>
            <a:off x="3731868" y="4233954"/>
            <a:ext cx="603315" cy="613441"/>
            <a:chOff x="2366128" y="4157221"/>
            <a:chExt cx="954932" cy="97096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9EF24CE-5AC3-4A58-8A5E-E0757BE567A5}"/>
                </a:ext>
              </a:extLst>
            </p:cNvPr>
            <p:cNvSpPr/>
            <p:nvPr/>
          </p:nvSpPr>
          <p:spPr>
            <a:xfrm>
              <a:off x="2366128" y="4157221"/>
              <a:ext cx="954932" cy="9709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E6E0705-39E7-44B2-8E22-3EE3032D3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581" y="4449087"/>
              <a:ext cx="588948" cy="414260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F3F991B-F3AF-47B9-AA6F-B2839F1F40F0}"/>
              </a:ext>
            </a:extLst>
          </p:cNvPr>
          <p:cNvGrpSpPr/>
          <p:nvPr/>
        </p:nvGrpSpPr>
        <p:grpSpPr>
          <a:xfrm>
            <a:off x="6354512" y="4233953"/>
            <a:ext cx="603315" cy="613441"/>
            <a:chOff x="2366128" y="4157221"/>
            <a:chExt cx="954932" cy="97096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25DCB4A-76E1-4D89-9445-EE8DC4B6E20A}"/>
                </a:ext>
              </a:extLst>
            </p:cNvPr>
            <p:cNvSpPr/>
            <p:nvPr/>
          </p:nvSpPr>
          <p:spPr>
            <a:xfrm>
              <a:off x="2366128" y="4157221"/>
              <a:ext cx="954932" cy="9709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8BDEAD5-7D72-49EB-93B4-C7D20E4B1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581" y="4449087"/>
              <a:ext cx="588948" cy="41426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93AB7BC-3BEA-4A17-B1A7-585459912542}"/>
              </a:ext>
            </a:extLst>
          </p:cNvPr>
          <p:cNvGrpSpPr/>
          <p:nvPr/>
        </p:nvGrpSpPr>
        <p:grpSpPr>
          <a:xfrm>
            <a:off x="9138656" y="4233953"/>
            <a:ext cx="603315" cy="613441"/>
            <a:chOff x="2366128" y="4157221"/>
            <a:chExt cx="954932" cy="97096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86F63D9-C16C-44F8-B7CA-2F075400527B}"/>
                </a:ext>
              </a:extLst>
            </p:cNvPr>
            <p:cNvSpPr/>
            <p:nvPr/>
          </p:nvSpPr>
          <p:spPr>
            <a:xfrm>
              <a:off x="2366128" y="4157221"/>
              <a:ext cx="954932" cy="9709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F54B70D-4BCE-4EDC-A697-6B77C5E7D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581" y="4449087"/>
              <a:ext cx="588948" cy="414260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651F7750-F801-4C49-B20C-A1BF50949B99}"/>
              </a:ext>
            </a:extLst>
          </p:cNvPr>
          <p:cNvSpPr txBox="1"/>
          <p:nvPr/>
        </p:nvSpPr>
        <p:spPr>
          <a:xfrm>
            <a:off x="8210551" y="6176963"/>
            <a:ext cx="38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Recurrent Neural Network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F98FE0D-D3A8-4F03-ACE7-4CD9411557F8}"/>
              </a:ext>
            </a:extLst>
          </p:cNvPr>
          <p:cNvGrpSpPr/>
          <p:nvPr/>
        </p:nvGrpSpPr>
        <p:grpSpPr>
          <a:xfrm>
            <a:off x="11089790" y="1929240"/>
            <a:ext cx="528019" cy="528019"/>
            <a:chOff x="1933575" y="1333500"/>
            <a:chExt cx="695325" cy="695325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4A7344F-C8CA-4C76-B65E-3F210A4596CA}"/>
                </a:ext>
              </a:extLst>
            </p:cNvPr>
            <p:cNvSpPr/>
            <p:nvPr/>
          </p:nvSpPr>
          <p:spPr>
            <a:xfrm>
              <a:off x="1933575" y="1333500"/>
              <a:ext cx="695325" cy="6953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85DA81A7-3B15-41F7-9A5F-843819685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712" y="1511712"/>
              <a:ext cx="439950" cy="389857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2429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07109 0.0018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5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96296E-6 L 0.00026 -0.1231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615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0.00026 -0.12315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615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96296E-6 L 0.00026 -0.12315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615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96296E-6 L 0.00026 -0.12315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6157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4.07407E-6 L 0 -0.11991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AE40-32EA-4845-9D11-6718E6EFE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459"/>
          </a:xfrm>
        </p:spPr>
        <p:txBody>
          <a:bodyPr/>
          <a:lstStyle/>
          <a:p>
            <a:r>
              <a:rPr lang="en-US" dirty="0"/>
              <a:t>Speech Recognition – Deep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C98F40-2218-400A-A227-A4BC040D1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394" y="2299055"/>
            <a:ext cx="2482860" cy="15374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67CE4C-7F07-47B2-81F8-F7C429D84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753" y="2299055"/>
            <a:ext cx="2482860" cy="15374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812A356-513D-44EB-9729-E218D1C81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12" y="2299055"/>
            <a:ext cx="2482860" cy="15374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5249927-FFA6-4059-82C4-F049D8CCE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71" y="2299055"/>
            <a:ext cx="2482860" cy="153741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B16C67B3-1C30-435A-9E98-05E4891A629C}"/>
              </a:ext>
            </a:extLst>
          </p:cNvPr>
          <p:cNvGrpSpPr/>
          <p:nvPr/>
        </p:nvGrpSpPr>
        <p:grpSpPr>
          <a:xfrm>
            <a:off x="1109224" y="4233954"/>
            <a:ext cx="603315" cy="613441"/>
            <a:chOff x="2366128" y="4157221"/>
            <a:chExt cx="954932" cy="97096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3073624-CB33-4809-8797-B5DE7844035C}"/>
                </a:ext>
              </a:extLst>
            </p:cNvPr>
            <p:cNvSpPr/>
            <p:nvPr/>
          </p:nvSpPr>
          <p:spPr>
            <a:xfrm>
              <a:off x="2366128" y="4157221"/>
              <a:ext cx="954932" cy="9709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1FF7511-D578-48CA-9AB7-091AC7394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581" y="4449087"/>
              <a:ext cx="588948" cy="414260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E92537EF-2E64-4AD5-8B60-AA9211336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14" y="2299055"/>
            <a:ext cx="292276" cy="31640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582D8F9-B318-49C4-90DA-0B8D39B54315}"/>
              </a:ext>
            </a:extLst>
          </p:cNvPr>
          <p:cNvGrpSpPr/>
          <p:nvPr/>
        </p:nvGrpSpPr>
        <p:grpSpPr>
          <a:xfrm>
            <a:off x="2815256" y="2299055"/>
            <a:ext cx="528019" cy="528019"/>
            <a:chOff x="1933575" y="1333500"/>
            <a:chExt cx="695325" cy="69532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91BA8AF-4701-4FB7-B871-D28A3DF98DA8}"/>
                </a:ext>
              </a:extLst>
            </p:cNvPr>
            <p:cNvSpPr/>
            <p:nvPr/>
          </p:nvSpPr>
          <p:spPr>
            <a:xfrm>
              <a:off x="1933575" y="1333500"/>
              <a:ext cx="695325" cy="6953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448878-8905-4D50-9C04-2281B1E3B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712" y="1511712"/>
              <a:ext cx="439950" cy="38985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BDB32A-465B-4CA9-BE34-3B0823556324}"/>
              </a:ext>
            </a:extLst>
          </p:cNvPr>
          <p:cNvGrpSpPr/>
          <p:nvPr/>
        </p:nvGrpSpPr>
        <p:grpSpPr>
          <a:xfrm>
            <a:off x="3738124" y="4233953"/>
            <a:ext cx="603315" cy="613441"/>
            <a:chOff x="2366128" y="4157221"/>
            <a:chExt cx="954932" cy="97096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EA832DF-AE12-4ECB-87B0-4B91537595EC}"/>
                </a:ext>
              </a:extLst>
            </p:cNvPr>
            <p:cNvSpPr/>
            <p:nvPr/>
          </p:nvSpPr>
          <p:spPr>
            <a:xfrm>
              <a:off x="2366128" y="4157221"/>
              <a:ext cx="954932" cy="9709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6E04CF1-9EDB-4C94-8F24-6AD776E2F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581" y="4449087"/>
              <a:ext cx="588948" cy="4142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BAB763F-EFB8-4B12-9FFC-2A0011C93614}"/>
              </a:ext>
            </a:extLst>
          </p:cNvPr>
          <p:cNvGrpSpPr/>
          <p:nvPr/>
        </p:nvGrpSpPr>
        <p:grpSpPr>
          <a:xfrm>
            <a:off x="5542533" y="2299054"/>
            <a:ext cx="528019" cy="528019"/>
            <a:chOff x="1933575" y="1333500"/>
            <a:chExt cx="695325" cy="69532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551D88B-E050-4ADE-93DD-960B326D4756}"/>
                </a:ext>
              </a:extLst>
            </p:cNvPr>
            <p:cNvSpPr/>
            <p:nvPr/>
          </p:nvSpPr>
          <p:spPr>
            <a:xfrm>
              <a:off x="1933575" y="1333500"/>
              <a:ext cx="695325" cy="6953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E1D55D1-8369-4370-AA18-8B38C5207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712" y="1511712"/>
              <a:ext cx="439950" cy="38985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C1C03D-21E9-4CCB-A7D7-46853CE463AB}"/>
              </a:ext>
            </a:extLst>
          </p:cNvPr>
          <p:cNvGrpSpPr/>
          <p:nvPr/>
        </p:nvGrpSpPr>
        <p:grpSpPr>
          <a:xfrm>
            <a:off x="6367024" y="4232703"/>
            <a:ext cx="603315" cy="613441"/>
            <a:chOff x="2366128" y="4157221"/>
            <a:chExt cx="954932" cy="97096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6A7C72F-41D0-4E2C-A185-2B80B4FDB42C}"/>
                </a:ext>
              </a:extLst>
            </p:cNvPr>
            <p:cNvSpPr/>
            <p:nvPr/>
          </p:nvSpPr>
          <p:spPr>
            <a:xfrm>
              <a:off x="2366128" y="4157221"/>
              <a:ext cx="954932" cy="9709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D4E8E1B-B3EC-4065-9D04-D2B163BD9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581" y="4449087"/>
              <a:ext cx="588948" cy="41426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6598DA-384C-4C23-B7C1-70B592AAF274}"/>
              </a:ext>
            </a:extLst>
          </p:cNvPr>
          <p:cNvGrpSpPr/>
          <p:nvPr/>
        </p:nvGrpSpPr>
        <p:grpSpPr>
          <a:xfrm>
            <a:off x="8421103" y="2299053"/>
            <a:ext cx="528019" cy="528019"/>
            <a:chOff x="1933575" y="1333500"/>
            <a:chExt cx="695325" cy="69532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D60763-0248-4C22-952D-5DE03CD7DB14}"/>
                </a:ext>
              </a:extLst>
            </p:cNvPr>
            <p:cNvSpPr/>
            <p:nvPr/>
          </p:nvSpPr>
          <p:spPr>
            <a:xfrm>
              <a:off x="1933575" y="1333500"/>
              <a:ext cx="695325" cy="6953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1DC979F-859F-4763-967E-248CA9602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712" y="1511712"/>
              <a:ext cx="439950" cy="38985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E183FE1-672A-49EC-A0FC-780D87103AC5}"/>
              </a:ext>
            </a:extLst>
          </p:cNvPr>
          <p:cNvGrpSpPr/>
          <p:nvPr/>
        </p:nvGrpSpPr>
        <p:grpSpPr>
          <a:xfrm>
            <a:off x="8995924" y="4232702"/>
            <a:ext cx="603315" cy="613441"/>
            <a:chOff x="2366128" y="4157221"/>
            <a:chExt cx="954932" cy="97096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10370F0-6FC1-4CAA-8A26-7510CFDDCBE2}"/>
                </a:ext>
              </a:extLst>
            </p:cNvPr>
            <p:cNvSpPr/>
            <p:nvPr/>
          </p:nvSpPr>
          <p:spPr>
            <a:xfrm>
              <a:off x="2366128" y="4157221"/>
              <a:ext cx="954932" cy="9709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20322A4-38EF-4B33-8336-027515383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581" y="4449087"/>
              <a:ext cx="588948" cy="41426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A63F5B1-B754-406C-9773-3AA66EBA14E4}"/>
              </a:ext>
            </a:extLst>
          </p:cNvPr>
          <p:cNvGrpSpPr/>
          <p:nvPr/>
        </p:nvGrpSpPr>
        <p:grpSpPr>
          <a:xfrm>
            <a:off x="11049479" y="2299053"/>
            <a:ext cx="528019" cy="528019"/>
            <a:chOff x="1933575" y="1333500"/>
            <a:chExt cx="695325" cy="69532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8212CBA-3EB8-4846-B141-8851430AAA28}"/>
                </a:ext>
              </a:extLst>
            </p:cNvPr>
            <p:cNvSpPr/>
            <p:nvPr/>
          </p:nvSpPr>
          <p:spPr>
            <a:xfrm>
              <a:off x="1933575" y="1333500"/>
              <a:ext cx="695325" cy="6953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4C2F0EB-D4DD-4893-8653-38BF518DE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712" y="1511712"/>
              <a:ext cx="439950" cy="38985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53FC5AD-6AED-44A2-A90D-C2240240AF1E}"/>
              </a:ext>
            </a:extLst>
          </p:cNvPr>
          <p:cNvSpPr txBox="1"/>
          <p:nvPr/>
        </p:nvSpPr>
        <p:spPr>
          <a:xfrm>
            <a:off x="8210551" y="6176963"/>
            <a:ext cx="38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Recurrent Neural Network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78C1938-CC88-4FD3-ADB2-3EBA765887E0}"/>
              </a:ext>
            </a:extLst>
          </p:cNvPr>
          <p:cNvGrpSpPr/>
          <p:nvPr/>
        </p:nvGrpSpPr>
        <p:grpSpPr>
          <a:xfrm>
            <a:off x="2943416" y="4989264"/>
            <a:ext cx="528019" cy="528019"/>
            <a:chOff x="1933575" y="1333500"/>
            <a:chExt cx="695325" cy="69532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DAED38F-7BEB-4AB1-AFB3-3A7968025AFB}"/>
                </a:ext>
              </a:extLst>
            </p:cNvPr>
            <p:cNvSpPr/>
            <p:nvPr/>
          </p:nvSpPr>
          <p:spPr>
            <a:xfrm>
              <a:off x="1933575" y="1333500"/>
              <a:ext cx="695325" cy="6953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1568832-3F74-493F-824E-C8CC80C59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712" y="1511712"/>
              <a:ext cx="439950" cy="38985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5E2DE7-1B9D-4B93-8539-06CCDC7A4980}"/>
              </a:ext>
            </a:extLst>
          </p:cNvPr>
          <p:cNvSpPr txBox="1"/>
          <p:nvPr/>
        </p:nvSpPr>
        <p:spPr>
          <a:xfrm>
            <a:off x="3976806" y="3960972"/>
            <a:ext cx="44289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Letters</a:t>
            </a:r>
          </a:p>
          <a:p>
            <a:r>
              <a:rPr lang="en-US" sz="2400" dirty="0">
                <a:latin typeface="Product Sans" panose="020B0403030502040203" pitchFamily="34" charset="0"/>
              </a:rPr>
              <a:t>Words</a:t>
            </a:r>
          </a:p>
          <a:p>
            <a:r>
              <a:rPr lang="en-US" sz="2400" dirty="0">
                <a:latin typeface="Product Sans" panose="020B0403030502040203" pitchFamily="34" charset="0"/>
              </a:rPr>
              <a:t>Phonemes</a:t>
            </a:r>
          </a:p>
          <a:p>
            <a:r>
              <a:rPr lang="en-US" sz="2400" dirty="0">
                <a:latin typeface="Product Sans" panose="020B0403030502040203" pitchFamily="34" charset="0"/>
              </a:rPr>
              <a:t>MFCC</a:t>
            </a:r>
          </a:p>
          <a:p>
            <a:r>
              <a:rPr lang="en-US" sz="2400" dirty="0" err="1">
                <a:latin typeface="Product Sans" panose="020B0403030502040203" pitchFamily="34" charset="0"/>
              </a:rPr>
              <a:t>Cepstrum</a:t>
            </a:r>
            <a:r>
              <a:rPr lang="en-US" sz="2400" dirty="0">
                <a:latin typeface="Product Sans" panose="020B0403030502040203" pitchFamily="34" charset="0"/>
              </a:rPr>
              <a:t> Coefficients</a:t>
            </a:r>
          </a:p>
          <a:p>
            <a:r>
              <a:rPr lang="en-US" sz="2400" dirty="0">
                <a:latin typeface="Product Sans" panose="020B0403030502040203" pitchFamily="34" charset="0"/>
              </a:rPr>
              <a:t>Linear Prediction Coefficients</a:t>
            </a:r>
          </a:p>
          <a:p>
            <a:r>
              <a:rPr lang="en-US" sz="2400" dirty="0">
                <a:latin typeface="Product Sans" panose="020B0403030502040203" pitchFamily="34" charset="0"/>
              </a:rPr>
              <a:t>…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E2224BA-9E80-4B42-91DC-51F95704C006}"/>
              </a:ext>
            </a:extLst>
          </p:cNvPr>
          <p:cNvSpPr/>
          <p:nvPr/>
        </p:nvSpPr>
        <p:spPr>
          <a:xfrm>
            <a:off x="3614635" y="3960972"/>
            <a:ext cx="385596" cy="2584606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0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0.07109 0.0018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5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96296E-6 L 0.00026 -0.1231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615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1.11111E-6 L 0.00066 -0.1541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96296E-6 L 0.00026 -0.12315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615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1.11111E-6 L 0.00065 -0.15417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0.00026 -0.12315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6157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-1.11111E-6 L 0.00065 -0.15417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44444E-6 L 0.00026 -0.12315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615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1.11111E-6 L 0.00066 -0.15417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2A13C-FFAF-4865-915D-2CDEAA2FD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29074" y="-302110"/>
            <a:ext cx="717369" cy="1074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4B1DAD-5AFD-4D1F-85F7-122D58CB5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45556" y="-292530"/>
            <a:ext cx="717369" cy="10749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AE114D-B0F3-43B9-80A5-1A2B2FED5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37314" y="-292530"/>
            <a:ext cx="717369" cy="107495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D037A4-7B8A-4F36-8407-33B367FEAE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1BC4D7-7DA9-48A4-9F9A-5999D9C8B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545558" y="-302108"/>
            <a:ext cx="717367" cy="1074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977D5E-FE4F-4307-8846-CA423C44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D1CCD8-F7E8-4043-B1A6-A1B18296B1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353" y="3058604"/>
            <a:ext cx="3220432" cy="32204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36743B-AE4A-4C65-86FA-28390FF18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29075" y="-302107"/>
            <a:ext cx="717367" cy="1074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65FD06-5D83-478A-AFD0-040EE9A25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37316" y="-292529"/>
            <a:ext cx="717367" cy="1074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FD46A-8759-4961-8282-012705FD85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04" y="4008749"/>
            <a:ext cx="1087372" cy="10873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CC1875-AC8A-4393-9209-3BF3B9C4E9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70"/>
          <a:stretch/>
        </p:blipFill>
        <p:spPr>
          <a:xfrm>
            <a:off x="641024" y="2648933"/>
            <a:ext cx="2007908" cy="2719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CD1AA0-37EA-47A4-8976-C780E6E69E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17" y="2277357"/>
            <a:ext cx="3822569" cy="382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47135 -0.00255 " pathEditMode="relative" rAng="0" ptsTypes="AA">
                                      <p:cBhvr>
                                        <p:cTn id="9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68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170D-09FF-406C-9FC0-272D416B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Recognition – Deep Learning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07C1DF-61C2-4EE6-8230-EEC88C31DD2D}"/>
              </a:ext>
            </a:extLst>
          </p:cNvPr>
          <p:cNvGrpSpPr/>
          <p:nvPr/>
        </p:nvGrpSpPr>
        <p:grpSpPr>
          <a:xfrm>
            <a:off x="656239" y="1686462"/>
            <a:ext cx="10879521" cy="2995040"/>
            <a:chOff x="912490" y="2200812"/>
            <a:chExt cx="10879521" cy="29950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93390AC-7775-4EDE-A125-650BEC61E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490" y="2526936"/>
              <a:ext cx="5141533" cy="240299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751F84B-93FB-4B86-BD16-7E00FF912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618" y="2200812"/>
              <a:ext cx="5486393" cy="299504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CAD3E61-A1D0-4E74-9D85-DF44D4ECF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04" y="5175053"/>
            <a:ext cx="440742" cy="4407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CFE459-08DC-4439-8137-41A139305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04" y="6052133"/>
            <a:ext cx="440742" cy="4407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A2FC43-378E-4991-A2C5-755D15761D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15" y="5175053"/>
            <a:ext cx="491948" cy="4407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04D7684-DF43-4A21-BD61-78657E3C43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15" y="6104812"/>
            <a:ext cx="546812" cy="3328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BDDF90-1D8E-4CEC-8D53-3151F9E7A318}"/>
              </a:ext>
            </a:extLst>
          </p:cNvPr>
          <p:cNvSpPr txBox="1"/>
          <p:nvPr/>
        </p:nvSpPr>
        <p:spPr>
          <a:xfrm>
            <a:off x="1543051" y="1268665"/>
            <a:ext cx="38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Gated Recurrent Unit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25543-5633-4979-89F9-E909174D4F9D}"/>
              </a:ext>
            </a:extLst>
          </p:cNvPr>
          <p:cNvSpPr txBox="1"/>
          <p:nvPr/>
        </p:nvSpPr>
        <p:spPr>
          <a:xfrm>
            <a:off x="7073872" y="1268665"/>
            <a:ext cx="38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Long Short-Term Memory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3D4297-08DA-4EA9-8DDD-92085BB7B3D3}"/>
              </a:ext>
            </a:extLst>
          </p:cNvPr>
          <p:cNvSpPr txBox="1"/>
          <p:nvPr/>
        </p:nvSpPr>
        <p:spPr>
          <a:xfrm>
            <a:off x="7073872" y="6040400"/>
            <a:ext cx="38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Hyperbolic Tangent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5FAE60-D261-4D32-9378-ABBB9E80BF6A}"/>
              </a:ext>
            </a:extLst>
          </p:cNvPr>
          <p:cNvSpPr txBox="1"/>
          <p:nvPr/>
        </p:nvSpPr>
        <p:spPr>
          <a:xfrm>
            <a:off x="7073872" y="5162324"/>
            <a:ext cx="38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Sigmoid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FD97F4-125F-4000-9BE5-EAA9745B3B77}"/>
              </a:ext>
            </a:extLst>
          </p:cNvPr>
          <p:cNvSpPr txBox="1"/>
          <p:nvPr/>
        </p:nvSpPr>
        <p:spPr>
          <a:xfrm>
            <a:off x="1506246" y="6040400"/>
            <a:ext cx="38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Multiplication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28D4C6-84BD-4256-A202-707141413A15}"/>
              </a:ext>
            </a:extLst>
          </p:cNvPr>
          <p:cNvSpPr txBox="1"/>
          <p:nvPr/>
        </p:nvSpPr>
        <p:spPr>
          <a:xfrm>
            <a:off x="1506246" y="5162324"/>
            <a:ext cx="384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Summation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24F26A7-ED85-433B-BFC3-E68FE4BA6610}"/>
              </a:ext>
            </a:extLst>
          </p:cNvPr>
          <p:cNvSpPr/>
          <p:nvPr/>
        </p:nvSpPr>
        <p:spPr>
          <a:xfrm>
            <a:off x="7248525" y="2146740"/>
            <a:ext cx="504825" cy="212045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7F05548-9970-4922-930C-B03B76E93AB2}"/>
              </a:ext>
            </a:extLst>
          </p:cNvPr>
          <p:cNvSpPr/>
          <p:nvPr/>
        </p:nvSpPr>
        <p:spPr>
          <a:xfrm>
            <a:off x="8004945" y="3028950"/>
            <a:ext cx="504825" cy="121526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17A19DC-FC65-4914-AAF7-A2EE1FCA9B4E}"/>
              </a:ext>
            </a:extLst>
          </p:cNvPr>
          <p:cNvSpPr/>
          <p:nvPr/>
        </p:nvSpPr>
        <p:spPr>
          <a:xfrm>
            <a:off x="9167986" y="3781425"/>
            <a:ext cx="757064" cy="56197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E420BC-E566-4D50-AF25-3C7F86A53603}"/>
              </a:ext>
            </a:extLst>
          </p:cNvPr>
          <p:cNvSpPr/>
          <p:nvPr/>
        </p:nvSpPr>
        <p:spPr>
          <a:xfrm>
            <a:off x="5962650" y="2123753"/>
            <a:ext cx="5734050" cy="418452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F5452E7-F381-42D1-AFEF-C10C29BF6E13}"/>
              </a:ext>
            </a:extLst>
          </p:cNvPr>
          <p:cNvSpPr/>
          <p:nvPr/>
        </p:nvSpPr>
        <p:spPr>
          <a:xfrm>
            <a:off x="3177883" y="2707640"/>
            <a:ext cx="1129957" cy="167132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A0D62D5-26A6-4DFF-8D19-EBC3724FF8AF}"/>
              </a:ext>
            </a:extLst>
          </p:cNvPr>
          <p:cNvSpPr/>
          <p:nvPr/>
        </p:nvSpPr>
        <p:spPr>
          <a:xfrm>
            <a:off x="1687951" y="2595879"/>
            <a:ext cx="1129957" cy="1671320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720353-50AF-4225-8A21-5C402F91F9C7}"/>
              </a:ext>
            </a:extLst>
          </p:cNvPr>
          <p:cNvSpPr txBox="1"/>
          <p:nvPr/>
        </p:nvSpPr>
        <p:spPr>
          <a:xfrm>
            <a:off x="1602904" y="4455561"/>
            <a:ext cx="1342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Product Sans" panose="020B0403030502040203" pitchFamily="34" charset="0"/>
              </a:rPr>
              <a:t>Reset Gate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A58DB7-2870-4D27-8378-60287625ED25}"/>
              </a:ext>
            </a:extLst>
          </p:cNvPr>
          <p:cNvSpPr txBox="1"/>
          <p:nvPr/>
        </p:nvSpPr>
        <p:spPr>
          <a:xfrm>
            <a:off x="3035642" y="4455561"/>
            <a:ext cx="149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Product Sans" panose="020B0403030502040203" pitchFamily="34" charset="0"/>
              </a:rPr>
              <a:t>Update Gate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CDCBFD-025A-41EF-B90F-6C6B2931F436}"/>
              </a:ext>
            </a:extLst>
          </p:cNvPr>
          <p:cNvSpPr txBox="1"/>
          <p:nvPr/>
        </p:nvSpPr>
        <p:spPr>
          <a:xfrm>
            <a:off x="6413069" y="4677720"/>
            <a:ext cx="145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Product Sans" panose="020B0403030502040203" pitchFamily="34" charset="0"/>
              </a:rPr>
              <a:t>Forget Gate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4FA9C5-8B1A-46D7-A07A-B07C38802244}"/>
              </a:ext>
            </a:extLst>
          </p:cNvPr>
          <p:cNvSpPr txBox="1"/>
          <p:nvPr/>
        </p:nvSpPr>
        <p:spPr>
          <a:xfrm>
            <a:off x="7899313" y="4394319"/>
            <a:ext cx="716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Product Sans" panose="020B0403030502040203" pitchFamily="34" charset="0"/>
              </a:rPr>
              <a:t>Input Gate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D60DF7-BB70-41AE-A249-1E0C042DC198}"/>
              </a:ext>
            </a:extLst>
          </p:cNvPr>
          <p:cNvSpPr txBox="1"/>
          <p:nvPr/>
        </p:nvSpPr>
        <p:spPr>
          <a:xfrm>
            <a:off x="9076382" y="4440214"/>
            <a:ext cx="161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Product Sans" panose="020B0403030502040203" pitchFamily="34" charset="0"/>
              </a:rPr>
              <a:t>Output Gate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E89079-E7B1-4C7D-AD71-0F39F3C71592}"/>
              </a:ext>
            </a:extLst>
          </p:cNvPr>
          <p:cNvSpPr txBox="1"/>
          <p:nvPr/>
        </p:nvSpPr>
        <p:spPr>
          <a:xfrm>
            <a:off x="6085205" y="1697769"/>
            <a:ext cx="145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Product Sans" panose="020B0403030502040203" pitchFamily="34" charset="0"/>
              </a:rPr>
              <a:t>Cell State</a:t>
            </a:r>
          </a:p>
        </p:txBody>
      </p:sp>
    </p:spTree>
    <p:extLst>
      <p:ext uri="{BB962C8B-B14F-4D97-AF65-F5344CB8AC3E}">
        <p14:creationId xmlns:p14="http://schemas.microsoft.com/office/powerpoint/2010/main" val="295778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7" grpId="0" animBg="1"/>
      <p:bldP spid="26" grpId="0" animBg="1"/>
      <p:bldP spid="27" grpId="0" animBg="1"/>
      <p:bldP spid="28" grpId="0" animBg="1"/>
      <p:bldP spid="29" grpId="0" animBg="1"/>
      <p:bldP spid="3" grpId="0"/>
      <p:bldP spid="30" grpId="0"/>
      <p:bldP spid="31" grpId="0"/>
      <p:bldP spid="32" grpId="0"/>
      <p:bldP spid="33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1D70-A5DA-4D2C-A060-45C4FB4C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DF01-0512-4799-BE51-4F93CBA5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Speech Processing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Speech Recognition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Blind Source Separation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Speech Enhancement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Speaker Verification &amp; Speaker Diarization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Deep Learning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Stochastic Thermodynamics of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Deep Relaxation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Analyzing Neural Networks via Information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Residual Networks as a Mean-Field Optimal Control Problem</a:t>
            </a:r>
          </a:p>
        </p:txBody>
      </p:sp>
    </p:spTree>
    <p:extLst>
      <p:ext uri="{BB962C8B-B14F-4D97-AF65-F5344CB8AC3E}">
        <p14:creationId xmlns:p14="http://schemas.microsoft.com/office/powerpoint/2010/main" val="903888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1D70-A5DA-4D2C-A060-45C4FB4C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DF01-0512-4799-BE51-4F93CBA5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Speech Processing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Speech Recognition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u="sng" dirty="0"/>
              <a:t>Blind Source Separation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Speech Enhancement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Speaker Verification &amp; Speaker Diarization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Learning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Thermodynamics of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Relaxation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Analyzing Neural Networks via Information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Residual Networks as a Mean-Field Optimal Control Problem</a:t>
            </a:r>
          </a:p>
        </p:txBody>
      </p:sp>
    </p:spTree>
    <p:extLst>
      <p:ext uri="{BB962C8B-B14F-4D97-AF65-F5344CB8AC3E}">
        <p14:creationId xmlns:p14="http://schemas.microsoft.com/office/powerpoint/2010/main" val="2057480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BDE52-CCC0-4CB9-80B6-3227F22C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BSS – Independent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B775C-85F6-4C85-8987-5174F9ADE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21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CF3E-B625-4E53-974E-377CF717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BSS – Non-negative Matrix Factorization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0CD1D-ACCF-40DF-BD77-89D858239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829" y="1862952"/>
            <a:ext cx="4077535" cy="657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15B57-20EF-447B-A808-7DDFF610E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20" y="3303484"/>
            <a:ext cx="2933462" cy="5587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A28BE8-A7AC-4E34-8D94-71A037FBA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20" y="3980376"/>
            <a:ext cx="2884037" cy="5587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F6B52B-4B9F-4BC0-9F97-27B4AB3CDB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20" y="4666097"/>
            <a:ext cx="2933462" cy="5848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49CB23-DEDC-4492-AA2F-B4BCB53C6B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482" y="1333206"/>
            <a:ext cx="2084962" cy="12396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486E32-A462-4084-A0AF-13BC2AC5F1A0}"/>
              </a:ext>
            </a:extLst>
          </p:cNvPr>
          <p:cNvSpPr txBox="1"/>
          <p:nvPr/>
        </p:nvSpPr>
        <p:spPr>
          <a:xfrm>
            <a:off x="6131571" y="3290993"/>
            <a:ext cx="400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roduct Sans" panose="020B0403030502040203" pitchFamily="34" charset="0"/>
              </a:rPr>
              <a:t>Mixed Signal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65FFA9-84F8-4C2E-A293-686B17702A74}"/>
              </a:ext>
            </a:extLst>
          </p:cNvPr>
          <p:cNvSpPr txBox="1"/>
          <p:nvPr/>
        </p:nvSpPr>
        <p:spPr>
          <a:xfrm>
            <a:off x="6131571" y="3954356"/>
            <a:ext cx="400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roduct Sans" panose="020B0403030502040203" pitchFamily="34" charset="0"/>
              </a:rPr>
              <a:t>Dictionary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A1FC10-574A-4E1F-8A79-CD56AF54FAEB}"/>
              </a:ext>
            </a:extLst>
          </p:cNvPr>
          <p:cNvSpPr txBox="1"/>
          <p:nvPr/>
        </p:nvSpPr>
        <p:spPr>
          <a:xfrm>
            <a:off x="6131571" y="4666214"/>
            <a:ext cx="400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Product Sans" panose="020B0403030502040203" pitchFamily="34" charset="0"/>
              </a:rPr>
              <a:t>Code 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D1EA5-32C3-4ACB-8093-F76444F5762D}"/>
              </a:ext>
            </a:extLst>
          </p:cNvPr>
          <p:cNvSpPr txBox="1"/>
          <p:nvPr/>
        </p:nvSpPr>
        <p:spPr>
          <a:xfrm>
            <a:off x="10032980" y="2572830"/>
            <a:ext cx="1986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Summation of Sources</a:t>
            </a:r>
          </a:p>
        </p:txBody>
      </p:sp>
      <p:pic>
        <p:nvPicPr>
          <p:cNvPr id="29" name="Content Placeholder 4">
            <a:extLst>
              <a:ext uri="{FF2B5EF4-FFF2-40B4-BE49-F238E27FC236}">
                <a16:creationId xmlns:a16="http://schemas.microsoft.com/office/drawing/2014/main" id="{38B3DB30-5572-4D4F-82D4-9C5208483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779" y="5836324"/>
            <a:ext cx="2738100" cy="625558"/>
          </a:xfr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973EF3D-0471-410C-B13F-5FBEF1714F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382" y="5836324"/>
            <a:ext cx="2738100" cy="625558"/>
          </a:xfrm>
          <a:prstGeom prst="rect">
            <a:avLst/>
          </a:prstGeom>
        </p:spPr>
      </p:pic>
      <p:sp>
        <p:nvSpPr>
          <p:cNvPr id="31" name="&quot;Not Allowed&quot; Symbol 30">
            <a:extLst>
              <a:ext uri="{FF2B5EF4-FFF2-40B4-BE49-F238E27FC236}">
                <a16:creationId xmlns:a16="http://schemas.microsoft.com/office/drawing/2014/main" id="{6D6BB9A2-BA60-47BD-A962-A5387A28041F}"/>
              </a:ext>
            </a:extLst>
          </p:cNvPr>
          <p:cNvSpPr/>
          <p:nvPr/>
        </p:nvSpPr>
        <p:spPr>
          <a:xfrm>
            <a:off x="2275840" y="5524794"/>
            <a:ext cx="3169920" cy="1170646"/>
          </a:xfrm>
          <a:prstGeom prst="noSmoking">
            <a:avLst>
              <a:gd name="adj" fmla="val 8332"/>
            </a:avLst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48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CF3E-B625-4E53-974E-377CF717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BSS – Non-negative Matrix Factorization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0CD1D-ACCF-40DF-BD77-89D858239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829" y="1862952"/>
            <a:ext cx="4077535" cy="657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15B57-20EF-447B-A808-7DDFF610E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20" y="3303484"/>
            <a:ext cx="2933462" cy="5587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A28BE8-A7AC-4E34-8D94-71A037FBA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20" y="3980376"/>
            <a:ext cx="2884037" cy="5587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F6B52B-4B9F-4BC0-9F97-27B4AB3CDB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20" y="4666097"/>
            <a:ext cx="2933462" cy="5848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49CB23-DEDC-4492-AA2F-B4BCB53C6B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482" y="1333206"/>
            <a:ext cx="2084962" cy="12396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5486E32-A462-4084-A0AF-13BC2AC5F1A0}"/>
              </a:ext>
            </a:extLst>
          </p:cNvPr>
          <p:cNvSpPr txBox="1"/>
          <p:nvPr/>
        </p:nvSpPr>
        <p:spPr>
          <a:xfrm>
            <a:off x="6131571" y="3290993"/>
            <a:ext cx="400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roduct Sans" panose="020B0403030502040203" pitchFamily="34" charset="0"/>
              </a:rPr>
              <a:t>Mixed Signal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65FFA9-84F8-4C2E-A293-686B17702A74}"/>
              </a:ext>
            </a:extLst>
          </p:cNvPr>
          <p:cNvSpPr txBox="1"/>
          <p:nvPr/>
        </p:nvSpPr>
        <p:spPr>
          <a:xfrm>
            <a:off x="6131571" y="3954356"/>
            <a:ext cx="400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Product Sans" panose="020B0403030502040203" pitchFamily="34" charset="0"/>
              </a:rPr>
              <a:t>Dictionary Matrix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A1FC10-574A-4E1F-8A79-CD56AF54FAEB}"/>
              </a:ext>
            </a:extLst>
          </p:cNvPr>
          <p:cNvSpPr txBox="1"/>
          <p:nvPr/>
        </p:nvSpPr>
        <p:spPr>
          <a:xfrm>
            <a:off x="6131571" y="4666214"/>
            <a:ext cx="4006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latin typeface="Product Sans" panose="020B0403030502040203" pitchFamily="34" charset="0"/>
              </a:rPr>
              <a:t>Code 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D1EA5-32C3-4ACB-8093-F76444F5762D}"/>
              </a:ext>
            </a:extLst>
          </p:cNvPr>
          <p:cNvSpPr txBox="1"/>
          <p:nvPr/>
        </p:nvSpPr>
        <p:spPr>
          <a:xfrm>
            <a:off x="10032980" y="2572830"/>
            <a:ext cx="1986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Summation of Sources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19ABE7-D31F-4298-BF9E-C87F51E98278}"/>
              </a:ext>
            </a:extLst>
          </p:cNvPr>
          <p:cNvSpPr txBox="1"/>
          <p:nvPr/>
        </p:nvSpPr>
        <p:spPr>
          <a:xfrm>
            <a:off x="4332903" y="2711191"/>
            <a:ext cx="324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Product Sans" panose="020B0403030502040203" pitchFamily="34" charset="0"/>
              </a:rPr>
              <a:t>Frequency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B56C19E-1DE1-49BE-A852-443E7DBCA5D2}"/>
              </a:ext>
            </a:extLst>
          </p:cNvPr>
          <p:cNvCxnSpPr>
            <a:stCxn id="13" idx="1"/>
          </p:cNvCxnSpPr>
          <p:nvPr/>
        </p:nvCxnSpPr>
        <p:spPr>
          <a:xfrm rot="10800000" flipV="1">
            <a:off x="4053527" y="2942024"/>
            <a:ext cx="279377" cy="230832"/>
          </a:xfrm>
          <a:prstGeom prst="bentConnector3">
            <a:avLst>
              <a:gd name="adj1" fmla="val 10061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7848B6-4E07-4915-A3CE-F5B0472FFF43}"/>
              </a:ext>
            </a:extLst>
          </p:cNvPr>
          <p:cNvSpPr txBox="1"/>
          <p:nvPr/>
        </p:nvSpPr>
        <p:spPr>
          <a:xfrm>
            <a:off x="5307007" y="5250989"/>
            <a:ext cx="324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Product Sans" panose="020B0403030502040203" pitchFamily="34" charset="0"/>
              </a:rPr>
              <a:t>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6185B0-F379-4B57-8A7E-8955DAC8603F}"/>
              </a:ext>
            </a:extLst>
          </p:cNvPr>
          <p:cNvSpPr txBox="1"/>
          <p:nvPr/>
        </p:nvSpPr>
        <p:spPr>
          <a:xfrm>
            <a:off x="5332113" y="5845379"/>
            <a:ext cx="324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Product Sans" panose="020B0403030502040203" pitchFamily="34" charset="0"/>
              </a:rPr>
              <a:t>Features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0B7DA08E-FE58-465F-A025-4404CF6FDE0A}"/>
              </a:ext>
            </a:extLst>
          </p:cNvPr>
          <p:cNvCxnSpPr>
            <a:stCxn id="21" idx="1"/>
          </p:cNvCxnSpPr>
          <p:nvPr/>
        </p:nvCxnSpPr>
        <p:spPr>
          <a:xfrm rot="10800000">
            <a:off x="4901939" y="5128182"/>
            <a:ext cx="405069" cy="353641"/>
          </a:xfrm>
          <a:prstGeom prst="bentConnector3">
            <a:avLst>
              <a:gd name="adj1" fmla="val 10030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2B296C22-651E-45A9-8FC7-CBB38B7650A6}"/>
              </a:ext>
            </a:extLst>
          </p:cNvPr>
          <p:cNvCxnSpPr>
            <a:stCxn id="22" idx="1"/>
          </p:cNvCxnSpPr>
          <p:nvPr/>
        </p:nvCxnSpPr>
        <p:spPr>
          <a:xfrm rot="10800000">
            <a:off x="4140201" y="5118264"/>
            <a:ext cx="1191913" cy="957948"/>
          </a:xfrm>
          <a:prstGeom prst="bentConnector3">
            <a:avLst>
              <a:gd name="adj1" fmla="val 998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378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CF3E-B625-4E53-974E-377CF717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BSS – Non-negative Matrix Factorization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0CD1D-ACCF-40DF-BD77-89D858239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829" y="1862952"/>
            <a:ext cx="4077535" cy="657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D7D016-AD47-46E6-AD76-0B7848210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21" y="3699486"/>
            <a:ext cx="10529298" cy="181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9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CF3E-B625-4E53-974E-377CF717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BSS – Non-negative Matrix Factorization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0CD1D-ACCF-40DF-BD77-89D858239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829" y="1862952"/>
            <a:ext cx="4077535" cy="6576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7ED141-3A75-4673-B30F-3F38D2640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02" y="3429000"/>
            <a:ext cx="10426683" cy="163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0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CF3E-B625-4E53-974E-377CF717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BSS – Non-negative Matrix Factorization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60CD1D-ACCF-40DF-BD77-89D858239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829" y="1862952"/>
            <a:ext cx="4077535" cy="657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38BF96-054F-4792-ABCE-FB0E9E4773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91" y="3301731"/>
            <a:ext cx="11242256" cy="20713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B308D-CB6F-4E95-8699-C88C59B71F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91" y="3530278"/>
            <a:ext cx="3709709" cy="155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6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7.40741E-7 L -0.00013 0.2428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CF3E-B625-4E53-974E-377CF717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BSS – Non-negative Matrix Factorization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F7D3C-12FC-47BB-9201-9ADC884C6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07" y="1243584"/>
            <a:ext cx="9982986" cy="136702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05BE7E6-EFAF-4CE0-A602-8D1F926FB370}"/>
              </a:ext>
            </a:extLst>
          </p:cNvPr>
          <p:cNvGrpSpPr/>
          <p:nvPr/>
        </p:nvGrpSpPr>
        <p:grpSpPr>
          <a:xfrm>
            <a:off x="1179920" y="3258133"/>
            <a:ext cx="4049200" cy="3282183"/>
            <a:chOff x="1198774" y="3258133"/>
            <a:chExt cx="4049200" cy="32821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2697DD-EEB1-4BBC-8C84-5A73A67BC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8775" y="3719798"/>
              <a:ext cx="4049199" cy="28205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FD39F-FD22-4E70-9EDE-D4B47A9EC37E}"/>
                </a:ext>
              </a:extLst>
            </p:cNvPr>
            <p:cNvSpPr txBox="1"/>
            <p:nvPr/>
          </p:nvSpPr>
          <p:spPr>
            <a:xfrm>
              <a:off x="1198774" y="3258133"/>
              <a:ext cx="4049199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  <a:latin typeface="Product Sans" panose="020B0403030502040203" pitchFamily="34" charset="0"/>
                </a:rPr>
                <a:t>Alg</a:t>
              </a:r>
              <a:r>
                <a:rPr lang="en-US" sz="2400" dirty="0">
                  <a:solidFill>
                    <a:schemeClr val="bg1"/>
                  </a:solidFill>
                  <a:latin typeface="Product Sans" panose="020B0403030502040203" pitchFamily="34" charset="0"/>
                </a:rPr>
                <a:t> for Norm Minimization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FB6F9B4-2577-4C0D-8DF6-5E1932E8C0D1}"/>
              </a:ext>
            </a:extLst>
          </p:cNvPr>
          <p:cNvGrpSpPr/>
          <p:nvPr/>
        </p:nvGrpSpPr>
        <p:grpSpPr>
          <a:xfrm>
            <a:off x="6096000" y="3258133"/>
            <a:ext cx="5334001" cy="3450258"/>
            <a:chOff x="6402370" y="3260005"/>
            <a:chExt cx="5334001" cy="34502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953D0A-1960-4E36-95E2-4B274478C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2371" y="3719798"/>
              <a:ext cx="5334000" cy="299046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2C64E1-5851-4994-B33B-5BF01F3B0B88}"/>
                </a:ext>
              </a:extLst>
            </p:cNvPr>
            <p:cNvSpPr txBox="1"/>
            <p:nvPr/>
          </p:nvSpPr>
          <p:spPr>
            <a:xfrm>
              <a:off x="6402370" y="3260005"/>
              <a:ext cx="5334000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  <a:latin typeface="Product Sans" panose="020B0403030502040203" pitchFamily="34" charset="0"/>
                </a:rPr>
                <a:t>Alg</a:t>
              </a:r>
              <a:r>
                <a:rPr lang="en-US" sz="2400" dirty="0">
                  <a:solidFill>
                    <a:schemeClr val="bg1"/>
                  </a:solidFill>
                  <a:latin typeface="Product Sans" panose="020B0403030502040203" pitchFamily="34" charset="0"/>
                </a:rPr>
                <a:t> for Divergence Minimization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60088BA-00D8-4EDB-8B12-385C862D83D2}"/>
              </a:ext>
            </a:extLst>
          </p:cNvPr>
          <p:cNvSpPr/>
          <p:nvPr/>
        </p:nvSpPr>
        <p:spPr>
          <a:xfrm>
            <a:off x="763571" y="1825341"/>
            <a:ext cx="10859678" cy="87845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F12206-0BD7-44B0-BC13-7FB26337F21D}"/>
              </a:ext>
            </a:extLst>
          </p:cNvPr>
          <p:cNvSpPr/>
          <p:nvPr/>
        </p:nvSpPr>
        <p:spPr>
          <a:xfrm>
            <a:off x="5938886" y="3138202"/>
            <a:ext cx="5758991" cy="3719798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5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24C55-6AAA-4771-9186-F03C5B83B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3FF00B-DF36-43C4-9C85-CF4EB8BF1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3" r="20255"/>
          <a:stretch/>
        </p:blipFill>
        <p:spPr>
          <a:xfrm>
            <a:off x="4720626" y="3620515"/>
            <a:ext cx="2062977" cy="3028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B18A43-62BB-4F4E-8940-002EC5CE1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51" y="4010533"/>
            <a:ext cx="2819400" cy="281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BB1298-AECB-4402-9046-5567DA137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117" y="1380803"/>
            <a:ext cx="2267591" cy="2267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620D9C-CF67-4F82-8963-69DC6E953C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14" y="1300671"/>
            <a:ext cx="3648074" cy="27098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0273BD-3F3C-4E69-B546-E525DE3BE5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768" y="1027906"/>
            <a:ext cx="3470032" cy="2819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8DC220-53DC-48A7-A80C-CC9CC88ACD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50" y="4170056"/>
            <a:ext cx="2322819" cy="23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3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8000000" y="80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-0.29583 -0.27731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92" y="-1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CF3E-B625-4E53-974E-377CF717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BSS – Non-negative Matrix Factorization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F7D3C-12FC-47BB-9201-9ADC884C6E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80"/>
          <a:stretch/>
        </p:blipFill>
        <p:spPr>
          <a:xfrm>
            <a:off x="1104507" y="1243584"/>
            <a:ext cx="9982986" cy="57578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05BE7E6-EFAF-4CE0-A602-8D1F926FB370}"/>
              </a:ext>
            </a:extLst>
          </p:cNvPr>
          <p:cNvGrpSpPr/>
          <p:nvPr/>
        </p:nvGrpSpPr>
        <p:grpSpPr>
          <a:xfrm>
            <a:off x="1179920" y="3258133"/>
            <a:ext cx="4049200" cy="3282183"/>
            <a:chOff x="1198774" y="3258133"/>
            <a:chExt cx="4049200" cy="328218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2697DD-EEB1-4BBC-8C84-5A73A67BC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8775" y="3719798"/>
              <a:ext cx="4049199" cy="282051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FD39F-FD22-4E70-9EDE-D4B47A9EC37E}"/>
                </a:ext>
              </a:extLst>
            </p:cNvPr>
            <p:cNvSpPr txBox="1"/>
            <p:nvPr/>
          </p:nvSpPr>
          <p:spPr>
            <a:xfrm>
              <a:off x="1198774" y="3258133"/>
              <a:ext cx="4049199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  <a:latin typeface="Product Sans" panose="020B0403030502040203" pitchFamily="34" charset="0"/>
                </a:rPr>
                <a:t>Alg</a:t>
              </a:r>
              <a:r>
                <a:rPr lang="en-US" sz="2400" dirty="0">
                  <a:solidFill>
                    <a:schemeClr val="bg1"/>
                  </a:solidFill>
                  <a:latin typeface="Product Sans" panose="020B0403030502040203" pitchFamily="34" charset="0"/>
                </a:rPr>
                <a:t> for Norm Minimization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2AB3DE0-C583-4992-B502-F25808359B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204"/>
          <a:stretch/>
        </p:blipFill>
        <p:spPr>
          <a:xfrm>
            <a:off x="1943491" y="1843170"/>
            <a:ext cx="7398472" cy="14149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F45EF2-3936-4CDC-9C75-04FCEA5D88AD}"/>
              </a:ext>
            </a:extLst>
          </p:cNvPr>
          <p:cNvSpPr/>
          <p:nvPr/>
        </p:nvSpPr>
        <p:spPr>
          <a:xfrm>
            <a:off x="4528951" y="1685371"/>
            <a:ext cx="2418604" cy="14149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A9D963-518A-4828-AFE6-03315733D667}"/>
              </a:ext>
            </a:extLst>
          </p:cNvPr>
          <p:cNvGrpSpPr/>
          <p:nvPr/>
        </p:nvGrpSpPr>
        <p:grpSpPr>
          <a:xfrm>
            <a:off x="5790130" y="3258133"/>
            <a:ext cx="5563670" cy="3231313"/>
            <a:chOff x="5946458" y="3261562"/>
            <a:chExt cx="5563670" cy="3231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784FE66-5885-4B87-BE5E-7357232C5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6459" y="3719798"/>
              <a:ext cx="5563669" cy="277307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AC92AB3-DC20-471C-8EC6-9967C4EACAF3}"/>
                </a:ext>
              </a:extLst>
            </p:cNvPr>
            <p:cNvSpPr txBox="1"/>
            <p:nvPr/>
          </p:nvSpPr>
          <p:spPr>
            <a:xfrm>
              <a:off x="5946458" y="3261562"/>
              <a:ext cx="5563669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  <a:latin typeface="Product Sans" panose="020B0403030502040203" pitchFamily="34" charset="0"/>
                </a:rPr>
                <a:t>Alg</a:t>
              </a:r>
              <a:r>
                <a:rPr lang="en-US" sz="2400" dirty="0">
                  <a:solidFill>
                    <a:schemeClr val="bg1"/>
                  </a:solidFill>
                  <a:latin typeface="Product Sans" panose="020B0403030502040203" pitchFamily="34" charset="0"/>
                </a:rPr>
                <a:t> for Norm Min. w/ </a:t>
              </a:r>
              <a:r>
                <a:rPr lang="en-US" sz="2400" dirty="0" err="1">
                  <a:solidFill>
                    <a:schemeClr val="bg1"/>
                  </a:solidFill>
                  <a:latin typeface="Product Sans" panose="020B0403030502040203" pitchFamily="34" charset="0"/>
                </a:rPr>
                <a:t>Regularizer</a:t>
              </a:r>
              <a:endParaRPr lang="en-US" sz="2400" dirty="0">
                <a:solidFill>
                  <a:schemeClr val="bg1"/>
                </a:solidFill>
                <a:latin typeface="Product Sans" panose="020B0403030502040203" pitchFamily="34" charset="0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AAC9F14-97C2-4C3F-9894-DCF7A01B5C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378" y="2300478"/>
            <a:ext cx="6450666" cy="1188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72D636-D577-4EEC-B797-00B34206C12A}"/>
              </a:ext>
            </a:extLst>
          </p:cNvPr>
          <p:cNvSpPr txBox="1"/>
          <p:nvPr/>
        </p:nvSpPr>
        <p:spPr>
          <a:xfrm>
            <a:off x="2349660" y="-840624"/>
            <a:ext cx="8576841" cy="769441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Product Sans" panose="020B0403030502040203" pitchFamily="34" charset="0"/>
              </a:rPr>
              <a:t>Sparse Non-negative Matrix Fact.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65A0C0B-AF50-426E-A7AB-530B5FB88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2" y="2225954"/>
            <a:ext cx="905355" cy="8276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DB9C9A0-4438-45E6-940F-DEAFC7AE23F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7" y="1359258"/>
            <a:ext cx="1579166" cy="157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1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-0.56328 0.1030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64" y="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328 0.10301 L 3.95833E-6 2.96296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60" y="-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0.00182 0.1805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CF3E-B625-4E53-974E-377CF717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BSS – Sparse Non-negative Matrix Fact.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62FB5-DB6D-4DEB-A8DA-1167C448B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420" y="1243584"/>
            <a:ext cx="7524300" cy="53929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F25F01-547C-43AE-8A9A-D6BD051B6485}"/>
              </a:ext>
            </a:extLst>
          </p:cNvPr>
          <p:cNvSpPr/>
          <p:nvPr/>
        </p:nvSpPr>
        <p:spPr>
          <a:xfrm>
            <a:off x="3510915" y="1332992"/>
            <a:ext cx="2278253" cy="2712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AB962F-37C8-4101-83F9-110C3FC9F7B8}"/>
              </a:ext>
            </a:extLst>
          </p:cNvPr>
          <p:cNvSpPr/>
          <p:nvPr/>
        </p:nvSpPr>
        <p:spPr>
          <a:xfrm>
            <a:off x="5789168" y="1422400"/>
            <a:ext cx="2330704" cy="2712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7D83FE-B474-458A-B9A6-19558B630D8C}"/>
              </a:ext>
            </a:extLst>
          </p:cNvPr>
          <p:cNvSpPr/>
          <p:nvPr/>
        </p:nvSpPr>
        <p:spPr>
          <a:xfrm>
            <a:off x="2300419" y="3940038"/>
            <a:ext cx="1210495" cy="2712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EB221-7DF5-4155-91B7-08F0D22B2ACA}"/>
              </a:ext>
            </a:extLst>
          </p:cNvPr>
          <p:cNvSpPr/>
          <p:nvPr/>
        </p:nvSpPr>
        <p:spPr>
          <a:xfrm>
            <a:off x="3458464" y="4045712"/>
            <a:ext cx="2330704" cy="27127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B20784-E115-403F-A971-8D66926E0056}"/>
              </a:ext>
            </a:extLst>
          </p:cNvPr>
          <p:cNvSpPr/>
          <p:nvPr/>
        </p:nvSpPr>
        <p:spPr>
          <a:xfrm>
            <a:off x="5789167" y="3984742"/>
            <a:ext cx="2330705" cy="21803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00745F-83E2-4CB1-905B-BC9C7FBBEDB3}"/>
              </a:ext>
            </a:extLst>
          </p:cNvPr>
          <p:cNvSpPr/>
          <p:nvPr/>
        </p:nvSpPr>
        <p:spPr>
          <a:xfrm>
            <a:off x="8067421" y="1241572"/>
            <a:ext cx="1830959" cy="53929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8556C-3490-4CE7-BB7E-9F62D8638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9880" y="6167120"/>
            <a:ext cx="3937000" cy="4673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Schmidt and Olson, 2006</a:t>
            </a:r>
          </a:p>
        </p:txBody>
      </p:sp>
    </p:spTree>
    <p:extLst>
      <p:ext uri="{BB962C8B-B14F-4D97-AF65-F5344CB8AC3E}">
        <p14:creationId xmlns:p14="http://schemas.microsoft.com/office/powerpoint/2010/main" val="61106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D962CDBD-F101-46F5-93B7-345771134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140" y="3239497"/>
            <a:ext cx="2647950" cy="146622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21B0F05-AB29-4AF6-AABE-2DF4D024C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782" y="3239497"/>
            <a:ext cx="2647950" cy="14662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41D58C-F340-403A-9002-448C554B5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424" y="3239497"/>
            <a:ext cx="2647950" cy="14662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098EBF-8E62-4487-B6ED-15E3E3DA1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7" y="3239497"/>
            <a:ext cx="2647950" cy="1466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02AE40-32EA-4845-9D11-6718E6EFE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459"/>
          </a:xfrm>
        </p:spPr>
        <p:txBody>
          <a:bodyPr/>
          <a:lstStyle/>
          <a:p>
            <a:r>
              <a:rPr lang="en-US" dirty="0"/>
              <a:t>BSS – Recurrent Neural Networks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16C67B3-1C30-435A-9E98-05E4891A629C}"/>
              </a:ext>
            </a:extLst>
          </p:cNvPr>
          <p:cNvGrpSpPr/>
          <p:nvPr/>
        </p:nvGrpSpPr>
        <p:grpSpPr>
          <a:xfrm>
            <a:off x="1109224" y="5239794"/>
            <a:ext cx="603315" cy="613441"/>
            <a:chOff x="2366128" y="4157221"/>
            <a:chExt cx="954932" cy="97096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3073624-CB33-4809-8797-B5DE7844035C}"/>
                </a:ext>
              </a:extLst>
            </p:cNvPr>
            <p:cNvSpPr/>
            <p:nvPr/>
          </p:nvSpPr>
          <p:spPr>
            <a:xfrm>
              <a:off x="2366128" y="4157221"/>
              <a:ext cx="954932" cy="9709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1FF7511-D578-48CA-9AB7-091AC7394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581" y="4449087"/>
              <a:ext cx="588948" cy="414260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E92537EF-2E64-4AD5-8B60-AA92113361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14" y="3304895"/>
            <a:ext cx="292276" cy="31640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582D8F9-B318-49C4-90DA-0B8D39B54315}"/>
              </a:ext>
            </a:extLst>
          </p:cNvPr>
          <p:cNvGrpSpPr/>
          <p:nvPr/>
        </p:nvGrpSpPr>
        <p:grpSpPr>
          <a:xfrm>
            <a:off x="2815256" y="3304895"/>
            <a:ext cx="528019" cy="528019"/>
            <a:chOff x="1933575" y="1333500"/>
            <a:chExt cx="695325" cy="69532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91BA8AF-4701-4FB7-B871-D28A3DF98DA8}"/>
                </a:ext>
              </a:extLst>
            </p:cNvPr>
            <p:cNvSpPr/>
            <p:nvPr/>
          </p:nvSpPr>
          <p:spPr>
            <a:xfrm>
              <a:off x="1933575" y="1333500"/>
              <a:ext cx="695325" cy="6953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448878-8905-4D50-9C04-2281B1E3B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712" y="1511712"/>
              <a:ext cx="439950" cy="38985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BDB32A-465B-4CA9-BE34-3B0823556324}"/>
              </a:ext>
            </a:extLst>
          </p:cNvPr>
          <p:cNvGrpSpPr/>
          <p:nvPr/>
        </p:nvGrpSpPr>
        <p:grpSpPr>
          <a:xfrm>
            <a:off x="3738124" y="5239793"/>
            <a:ext cx="603315" cy="613441"/>
            <a:chOff x="2366128" y="4157221"/>
            <a:chExt cx="954932" cy="97096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EA832DF-AE12-4ECB-87B0-4B91537595EC}"/>
                </a:ext>
              </a:extLst>
            </p:cNvPr>
            <p:cNvSpPr/>
            <p:nvPr/>
          </p:nvSpPr>
          <p:spPr>
            <a:xfrm>
              <a:off x="2366128" y="4157221"/>
              <a:ext cx="954932" cy="9709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6E04CF1-9EDB-4C94-8F24-6AD776E2F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581" y="4449087"/>
              <a:ext cx="588948" cy="4142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BAB763F-EFB8-4B12-9FFC-2A0011C93614}"/>
              </a:ext>
            </a:extLst>
          </p:cNvPr>
          <p:cNvGrpSpPr/>
          <p:nvPr/>
        </p:nvGrpSpPr>
        <p:grpSpPr>
          <a:xfrm>
            <a:off x="5542533" y="3304894"/>
            <a:ext cx="528019" cy="528019"/>
            <a:chOff x="1933575" y="1333500"/>
            <a:chExt cx="695325" cy="69532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551D88B-E050-4ADE-93DD-960B326D4756}"/>
                </a:ext>
              </a:extLst>
            </p:cNvPr>
            <p:cNvSpPr/>
            <p:nvPr/>
          </p:nvSpPr>
          <p:spPr>
            <a:xfrm>
              <a:off x="1933575" y="1333500"/>
              <a:ext cx="695325" cy="6953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E1D55D1-8369-4370-AA18-8B38C5207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712" y="1511712"/>
              <a:ext cx="439950" cy="38985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9C1C03D-21E9-4CCB-A7D7-46853CE463AB}"/>
              </a:ext>
            </a:extLst>
          </p:cNvPr>
          <p:cNvGrpSpPr/>
          <p:nvPr/>
        </p:nvGrpSpPr>
        <p:grpSpPr>
          <a:xfrm>
            <a:off x="6367024" y="5238543"/>
            <a:ext cx="603315" cy="613441"/>
            <a:chOff x="2366128" y="4157221"/>
            <a:chExt cx="954932" cy="97096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6A7C72F-41D0-4E2C-A185-2B80B4FDB42C}"/>
                </a:ext>
              </a:extLst>
            </p:cNvPr>
            <p:cNvSpPr/>
            <p:nvPr/>
          </p:nvSpPr>
          <p:spPr>
            <a:xfrm>
              <a:off x="2366128" y="4157221"/>
              <a:ext cx="954932" cy="9709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D4E8E1B-B3EC-4065-9D04-D2B163BD9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581" y="4449087"/>
              <a:ext cx="588948" cy="41426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6598DA-384C-4C23-B7C1-70B592AAF274}"/>
              </a:ext>
            </a:extLst>
          </p:cNvPr>
          <p:cNvGrpSpPr/>
          <p:nvPr/>
        </p:nvGrpSpPr>
        <p:grpSpPr>
          <a:xfrm>
            <a:off x="8306216" y="3239497"/>
            <a:ext cx="528019" cy="528019"/>
            <a:chOff x="1933575" y="1333500"/>
            <a:chExt cx="695325" cy="69532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D60763-0248-4C22-952D-5DE03CD7DB14}"/>
                </a:ext>
              </a:extLst>
            </p:cNvPr>
            <p:cNvSpPr/>
            <p:nvPr/>
          </p:nvSpPr>
          <p:spPr>
            <a:xfrm>
              <a:off x="1933575" y="1333500"/>
              <a:ext cx="695325" cy="6953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1DC979F-859F-4763-967E-248CA9602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712" y="1511712"/>
              <a:ext cx="439950" cy="38985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E183FE1-672A-49EC-A0FC-780D87103AC5}"/>
              </a:ext>
            </a:extLst>
          </p:cNvPr>
          <p:cNvGrpSpPr/>
          <p:nvPr/>
        </p:nvGrpSpPr>
        <p:grpSpPr>
          <a:xfrm>
            <a:off x="8995924" y="5238542"/>
            <a:ext cx="603315" cy="613441"/>
            <a:chOff x="2366128" y="4157221"/>
            <a:chExt cx="954932" cy="97096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10370F0-6FC1-4CAA-8A26-7510CFDDCBE2}"/>
                </a:ext>
              </a:extLst>
            </p:cNvPr>
            <p:cNvSpPr/>
            <p:nvPr/>
          </p:nvSpPr>
          <p:spPr>
            <a:xfrm>
              <a:off x="2366128" y="4157221"/>
              <a:ext cx="954932" cy="97096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20322A4-38EF-4B33-8336-027515383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581" y="4449087"/>
              <a:ext cx="588948" cy="41426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A63F5B1-B754-406C-9773-3AA66EBA14E4}"/>
              </a:ext>
            </a:extLst>
          </p:cNvPr>
          <p:cNvGrpSpPr/>
          <p:nvPr/>
        </p:nvGrpSpPr>
        <p:grpSpPr>
          <a:xfrm>
            <a:off x="11049479" y="3304893"/>
            <a:ext cx="528019" cy="528019"/>
            <a:chOff x="1933575" y="1333500"/>
            <a:chExt cx="695325" cy="69532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8212CBA-3EB8-4846-B141-8851430AAA28}"/>
                </a:ext>
              </a:extLst>
            </p:cNvPr>
            <p:cNvSpPr/>
            <p:nvPr/>
          </p:nvSpPr>
          <p:spPr>
            <a:xfrm>
              <a:off x="1933575" y="1333500"/>
              <a:ext cx="695325" cy="6953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4C2F0EB-D4DD-4893-8653-38BF518DE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712" y="1511712"/>
              <a:ext cx="439950" cy="389857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4377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07109 0.001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5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3.7037E-6 L 0.00026 -0.12315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615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3.7037E-7 L 0.00066 -0.15417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0.00026 -0.12315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615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3.7037E-7 L 0.00065 -0.1541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0026 -0.12314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6157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3.7037E-7 L 0.00066 -0.15417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81481E-6 L 0.00026 -0.12314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6157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3.7037E-7 L 0.00066 -0.15417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CC050D-4E5A-48A9-8CCF-C0DDCCE96E39}"/>
              </a:ext>
            </a:extLst>
          </p:cNvPr>
          <p:cNvSpPr/>
          <p:nvPr/>
        </p:nvSpPr>
        <p:spPr>
          <a:xfrm>
            <a:off x="3586480" y="3291840"/>
            <a:ext cx="619760" cy="3027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325C8E-A284-458A-B02D-3FDE8E9FFFD6}"/>
              </a:ext>
            </a:extLst>
          </p:cNvPr>
          <p:cNvSpPr/>
          <p:nvPr/>
        </p:nvSpPr>
        <p:spPr>
          <a:xfrm>
            <a:off x="4929842" y="3291840"/>
            <a:ext cx="619760" cy="3027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E0F7F01-30FD-409E-B2E0-929EC9232FC2}"/>
              </a:ext>
            </a:extLst>
          </p:cNvPr>
          <p:cNvSpPr/>
          <p:nvPr/>
        </p:nvSpPr>
        <p:spPr>
          <a:xfrm>
            <a:off x="6273204" y="3291840"/>
            <a:ext cx="619760" cy="3027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D7DA643-57D7-47EB-B886-5AF79795B61F}"/>
              </a:ext>
            </a:extLst>
          </p:cNvPr>
          <p:cNvSpPr/>
          <p:nvPr/>
        </p:nvSpPr>
        <p:spPr>
          <a:xfrm>
            <a:off x="7616566" y="3241040"/>
            <a:ext cx="619760" cy="302768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2AE40-32EA-4845-9D11-6718E6EFE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459"/>
          </a:xfrm>
        </p:spPr>
        <p:txBody>
          <a:bodyPr/>
          <a:lstStyle/>
          <a:p>
            <a:r>
              <a:rPr lang="en-US" dirty="0"/>
              <a:t>BSS – Recurrent Neural Networks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82D8F9-B318-49C4-90DA-0B8D39B54315}"/>
              </a:ext>
            </a:extLst>
          </p:cNvPr>
          <p:cNvGrpSpPr/>
          <p:nvPr/>
        </p:nvGrpSpPr>
        <p:grpSpPr>
          <a:xfrm>
            <a:off x="2822325" y="2248253"/>
            <a:ext cx="528019" cy="528019"/>
            <a:chOff x="1933575" y="1333500"/>
            <a:chExt cx="695325" cy="69532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991BA8AF-4701-4FB7-B871-D28A3DF98DA8}"/>
                </a:ext>
              </a:extLst>
            </p:cNvPr>
            <p:cNvSpPr/>
            <p:nvPr/>
          </p:nvSpPr>
          <p:spPr>
            <a:xfrm>
              <a:off x="1933575" y="1333500"/>
              <a:ext cx="695325" cy="6953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448878-8905-4D50-9C04-2281B1E3B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712" y="1511712"/>
              <a:ext cx="439950" cy="38985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BAB763F-EFB8-4B12-9FFC-2A0011C93614}"/>
              </a:ext>
            </a:extLst>
          </p:cNvPr>
          <p:cNvGrpSpPr/>
          <p:nvPr/>
        </p:nvGrpSpPr>
        <p:grpSpPr>
          <a:xfrm>
            <a:off x="5549602" y="2248252"/>
            <a:ext cx="528019" cy="528019"/>
            <a:chOff x="1933575" y="1333500"/>
            <a:chExt cx="695325" cy="695325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551D88B-E050-4ADE-93DD-960B326D4756}"/>
                </a:ext>
              </a:extLst>
            </p:cNvPr>
            <p:cNvSpPr/>
            <p:nvPr/>
          </p:nvSpPr>
          <p:spPr>
            <a:xfrm>
              <a:off x="1933575" y="1333500"/>
              <a:ext cx="695325" cy="6953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E1D55D1-8369-4370-AA18-8B38C5207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712" y="1511712"/>
              <a:ext cx="439950" cy="38985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86598DA-384C-4C23-B7C1-70B592AAF274}"/>
              </a:ext>
            </a:extLst>
          </p:cNvPr>
          <p:cNvGrpSpPr/>
          <p:nvPr/>
        </p:nvGrpSpPr>
        <p:grpSpPr>
          <a:xfrm>
            <a:off x="8313285" y="2190475"/>
            <a:ext cx="528019" cy="528019"/>
            <a:chOff x="1933575" y="1333500"/>
            <a:chExt cx="695325" cy="69532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CD60763-0248-4C22-952D-5DE03CD7DB14}"/>
                </a:ext>
              </a:extLst>
            </p:cNvPr>
            <p:cNvSpPr/>
            <p:nvPr/>
          </p:nvSpPr>
          <p:spPr>
            <a:xfrm>
              <a:off x="1933575" y="1333500"/>
              <a:ext cx="695325" cy="6953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1DC979F-859F-4763-967E-248CA9602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712" y="1511712"/>
              <a:ext cx="439950" cy="389857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A63F5B1-B754-406C-9773-3AA66EBA14E4}"/>
              </a:ext>
            </a:extLst>
          </p:cNvPr>
          <p:cNvGrpSpPr/>
          <p:nvPr/>
        </p:nvGrpSpPr>
        <p:grpSpPr>
          <a:xfrm>
            <a:off x="11056548" y="2248251"/>
            <a:ext cx="528019" cy="528019"/>
            <a:chOff x="1933575" y="1333500"/>
            <a:chExt cx="695325" cy="695325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8212CBA-3EB8-4846-B141-8851430AAA28}"/>
                </a:ext>
              </a:extLst>
            </p:cNvPr>
            <p:cNvSpPr/>
            <p:nvPr/>
          </p:nvSpPr>
          <p:spPr>
            <a:xfrm>
              <a:off x="1933575" y="1333500"/>
              <a:ext cx="695325" cy="6953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4C2F0EB-D4DD-4893-8653-38BF518DE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8712" y="1511712"/>
              <a:ext cx="439950" cy="38985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" name="Left Bracket 3">
            <a:extLst>
              <a:ext uri="{FF2B5EF4-FFF2-40B4-BE49-F238E27FC236}">
                <a16:creationId xmlns:a16="http://schemas.microsoft.com/office/drawing/2014/main" id="{5C5239E1-5F73-4DF3-99CF-934415CC4FD3}"/>
              </a:ext>
            </a:extLst>
          </p:cNvPr>
          <p:cNvSpPr/>
          <p:nvPr/>
        </p:nvSpPr>
        <p:spPr>
          <a:xfrm>
            <a:off x="3124443" y="3108960"/>
            <a:ext cx="254000" cy="3302000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64D8AB11-0B2E-4839-9948-9457347939CF}"/>
              </a:ext>
            </a:extLst>
          </p:cNvPr>
          <p:cNvSpPr/>
          <p:nvPr/>
        </p:nvSpPr>
        <p:spPr>
          <a:xfrm rot="10800000">
            <a:off x="8562764" y="3108960"/>
            <a:ext cx="254000" cy="3302000"/>
          </a:xfrm>
          <a:prstGeom prst="lef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5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06771 0.327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5" y="163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0.04336 0.3270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4" y="163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7 L -0.16472 0.3370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42" y="1685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6 L -0.27943 0.3342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71" y="1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8" grpId="0" animBg="1"/>
      <p:bldP spid="39" grpId="0" animBg="1"/>
      <p:bldP spid="5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1D70-A5DA-4D2C-A060-45C4FB4C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DF01-0512-4799-BE51-4F93CBA5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Speech Processing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Speech Recognition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Blind Source Separation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Speech Enhancement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Speaker Verification &amp; Speaker Diarization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Deep Learning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Stochastic Thermodynamics of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Deep Relaxation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Analyzing Neural Networks via Information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Residual Networks as a Mean-Field Optimal Control Problem</a:t>
            </a:r>
          </a:p>
        </p:txBody>
      </p:sp>
    </p:spTree>
    <p:extLst>
      <p:ext uri="{BB962C8B-B14F-4D97-AF65-F5344CB8AC3E}">
        <p14:creationId xmlns:p14="http://schemas.microsoft.com/office/powerpoint/2010/main" val="1890975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1D70-A5DA-4D2C-A060-45C4FB4C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DF01-0512-4799-BE51-4F93CBA5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Speech Processing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Speech Recognition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Blind Source Separation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u="sng" dirty="0"/>
              <a:t>Speech Enhancement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Speaker Verification &amp; Speaker Diarization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Learning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Thermodynamics of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Relaxation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Analyzing Neural Networks via Information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Residual Networks as a Mean-Field Optimal Control Problem</a:t>
            </a:r>
          </a:p>
        </p:txBody>
      </p:sp>
    </p:spTree>
    <p:extLst>
      <p:ext uri="{BB962C8B-B14F-4D97-AF65-F5344CB8AC3E}">
        <p14:creationId xmlns:p14="http://schemas.microsoft.com/office/powerpoint/2010/main" val="1018322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208D-5ED5-4421-A5D5-6ECBF736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Speech Enhancement – Non-neg. Matrix Fact.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6A19FA-B4AF-4B10-BA9D-34F5AECDA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038" y="1055802"/>
            <a:ext cx="3495923" cy="56890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8EA8A84-6392-4153-9C6F-5EFDB7BD5165}"/>
              </a:ext>
            </a:extLst>
          </p:cNvPr>
          <p:cNvSpPr/>
          <p:nvPr/>
        </p:nvSpPr>
        <p:spPr>
          <a:xfrm>
            <a:off x="4590288" y="2572512"/>
            <a:ext cx="762000" cy="1182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D0F9A1-325F-4EAD-A7B0-9002C9ECDDDF}"/>
              </a:ext>
            </a:extLst>
          </p:cNvPr>
          <p:cNvSpPr/>
          <p:nvPr/>
        </p:nvSpPr>
        <p:spPr>
          <a:xfrm>
            <a:off x="6368287" y="2759837"/>
            <a:ext cx="1475673" cy="700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B50DB0-7579-4026-9F2D-69586FF4AF58}"/>
              </a:ext>
            </a:extLst>
          </p:cNvPr>
          <p:cNvSpPr/>
          <p:nvPr/>
        </p:nvSpPr>
        <p:spPr>
          <a:xfrm>
            <a:off x="4758563" y="3763772"/>
            <a:ext cx="438912" cy="417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3DC440-7794-44C9-920B-AE31DBF546F6}"/>
              </a:ext>
            </a:extLst>
          </p:cNvPr>
          <p:cNvSpPr/>
          <p:nvPr/>
        </p:nvSpPr>
        <p:spPr>
          <a:xfrm>
            <a:off x="5373781" y="3629025"/>
            <a:ext cx="1347694" cy="573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1DCA29-932A-4F76-B91E-73F90EFA0C77}"/>
              </a:ext>
            </a:extLst>
          </p:cNvPr>
          <p:cNvSpPr/>
          <p:nvPr/>
        </p:nvSpPr>
        <p:spPr>
          <a:xfrm>
            <a:off x="5959475" y="4086225"/>
            <a:ext cx="762000" cy="206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66F32A-C4CA-40F7-8893-8C8F056A01AA}"/>
              </a:ext>
            </a:extLst>
          </p:cNvPr>
          <p:cNvSpPr/>
          <p:nvPr/>
        </p:nvSpPr>
        <p:spPr>
          <a:xfrm>
            <a:off x="6789114" y="3508375"/>
            <a:ext cx="576886" cy="784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0BEE2F-0FC5-488B-97AD-E56BC048D45A}"/>
              </a:ext>
            </a:extLst>
          </p:cNvPr>
          <p:cNvSpPr/>
          <p:nvPr/>
        </p:nvSpPr>
        <p:spPr>
          <a:xfrm>
            <a:off x="4289410" y="4181475"/>
            <a:ext cx="1489090" cy="1152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1A0B77D-858A-4781-8DB1-C3BB152AFDB2}"/>
              </a:ext>
            </a:extLst>
          </p:cNvPr>
          <p:cNvSpPr/>
          <p:nvPr/>
        </p:nvSpPr>
        <p:spPr>
          <a:xfrm>
            <a:off x="6368287" y="4346274"/>
            <a:ext cx="1489090" cy="878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1610FD-2275-4556-8FFA-3C43DA8D08B7}"/>
              </a:ext>
            </a:extLst>
          </p:cNvPr>
          <p:cNvSpPr/>
          <p:nvPr/>
        </p:nvSpPr>
        <p:spPr>
          <a:xfrm>
            <a:off x="4521947" y="5333999"/>
            <a:ext cx="3380642" cy="1464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09ED50-8615-436D-AB86-227C180C80AA}"/>
              </a:ext>
            </a:extLst>
          </p:cNvPr>
          <p:cNvSpPr/>
          <p:nvPr/>
        </p:nvSpPr>
        <p:spPr>
          <a:xfrm>
            <a:off x="5778500" y="4417646"/>
            <a:ext cx="600276" cy="916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E721BF-C64B-4B58-81BA-0E57CF2A5D07}"/>
              </a:ext>
            </a:extLst>
          </p:cNvPr>
          <p:cNvSpPr/>
          <p:nvPr/>
        </p:nvSpPr>
        <p:spPr>
          <a:xfrm>
            <a:off x="4652955" y="1934261"/>
            <a:ext cx="2557470" cy="638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0DEB7EB-AE21-4124-B2B8-4821130995EA}"/>
              </a:ext>
            </a:extLst>
          </p:cNvPr>
          <p:cNvSpPr/>
          <p:nvPr/>
        </p:nvSpPr>
        <p:spPr>
          <a:xfrm>
            <a:off x="6507053" y="2572512"/>
            <a:ext cx="762000" cy="187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1D70-A5DA-4D2C-A060-45C4FB4C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DF01-0512-4799-BE51-4F93CBA5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Speech Processing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Speech Recognition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Blind Source Separation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Speech Enhancement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Speaker Verification &amp; Speaker Diarization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Deep Learning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Stochastic Thermodynamics of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Deep Relaxation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Analyzing Neural Networks via Information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Residual Networks as a Mean-Field Optimal Control Problem</a:t>
            </a:r>
          </a:p>
        </p:txBody>
      </p:sp>
    </p:spTree>
    <p:extLst>
      <p:ext uri="{BB962C8B-B14F-4D97-AF65-F5344CB8AC3E}">
        <p14:creationId xmlns:p14="http://schemas.microsoft.com/office/powerpoint/2010/main" val="1847459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1D70-A5DA-4D2C-A060-45C4FB4C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DF01-0512-4799-BE51-4F93CBA5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Speech Processing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Speech Recognition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Blind Source Separation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Speech Enhancement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u="sng" dirty="0"/>
              <a:t>Speaker Verification &amp; Speaker Diarization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Learning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Thermodynamics of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Relaxation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Analyzing Neural Networks via Information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Residual Networks as a Mean-Field Optimal Control Problem</a:t>
            </a:r>
          </a:p>
        </p:txBody>
      </p:sp>
    </p:spTree>
    <p:extLst>
      <p:ext uri="{BB962C8B-B14F-4D97-AF65-F5344CB8AC3E}">
        <p14:creationId xmlns:p14="http://schemas.microsoft.com/office/powerpoint/2010/main" val="598706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102D-B942-450B-8D9D-EAD3AD9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&amp; Diarization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701F0-BC27-4568-B7EF-5B3B130AF162}"/>
              </a:ext>
            </a:extLst>
          </p:cNvPr>
          <p:cNvSpPr txBox="1"/>
          <p:nvPr/>
        </p:nvSpPr>
        <p:spPr>
          <a:xfrm>
            <a:off x="8818990" y="2908012"/>
            <a:ext cx="1889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Product Sans" panose="020B0403030502040203" pitchFamily="34" charset="0"/>
              </a:rPr>
              <a:t>i</a:t>
            </a:r>
            <a:r>
              <a:rPr lang="en-US" sz="3200" dirty="0">
                <a:latin typeface="Product Sans" panose="020B0403030502040203" pitchFamily="34" charset="0"/>
              </a:rPr>
              <a:t>-Vectors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1081E-C95D-44C9-B59F-CCA06A238B6F}"/>
              </a:ext>
            </a:extLst>
          </p:cNvPr>
          <p:cNvSpPr txBox="1"/>
          <p:nvPr/>
        </p:nvSpPr>
        <p:spPr>
          <a:xfrm>
            <a:off x="1109455" y="2600235"/>
            <a:ext cx="2072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roduct Sans" panose="020B0403030502040203" pitchFamily="34" charset="0"/>
              </a:rPr>
              <a:t>Universal Background Model (UBM)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F6428-CF3A-4849-B5F9-E87D2B7DF880}"/>
              </a:ext>
            </a:extLst>
          </p:cNvPr>
          <p:cNvSpPr txBox="1"/>
          <p:nvPr/>
        </p:nvSpPr>
        <p:spPr>
          <a:xfrm>
            <a:off x="3736450" y="2782669"/>
            <a:ext cx="2148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Product Sans" panose="020B0403030502040203" pitchFamily="34" charset="0"/>
              </a:rPr>
              <a:t>Eigenvoices</a:t>
            </a:r>
            <a:r>
              <a:rPr lang="en-US" sz="2400" dirty="0">
                <a:latin typeface="Product Sans" panose="020B0403030502040203" pitchFamily="34" charset="0"/>
              </a:rPr>
              <a:t> &amp;</a:t>
            </a:r>
          </a:p>
          <a:p>
            <a:pPr algn="ctr"/>
            <a:r>
              <a:rPr lang="en-US" sz="2400" dirty="0">
                <a:latin typeface="Product Sans" panose="020B0403030502040203" pitchFamily="34" charset="0"/>
              </a:rPr>
              <a:t>Eigenchannels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DC2F5-A338-4DBB-A972-6D0737EDE5D0}"/>
              </a:ext>
            </a:extLst>
          </p:cNvPr>
          <p:cNvSpPr txBox="1"/>
          <p:nvPr/>
        </p:nvSpPr>
        <p:spPr>
          <a:xfrm>
            <a:off x="6439645" y="2784901"/>
            <a:ext cx="1824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roduct Sans" panose="020B0403030502040203" pitchFamily="34" charset="0"/>
              </a:rPr>
              <a:t>Joint Factor</a:t>
            </a:r>
          </a:p>
          <a:p>
            <a:pPr algn="ctr"/>
            <a:r>
              <a:rPr lang="en-US" sz="2400" dirty="0">
                <a:latin typeface="Product Sans" panose="020B0403030502040203" pitchFamily="34" charset="0"/>
              </a:rPr>
              <a:t>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F461DB-D1DC-46B9-8DAE-1413C1C5B7B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182095" y="3198168"/>
            <a:ext cx="554355" cy="22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B7A4D9-20D3-40F1-A611-E07282B9AAA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885290" y="3198168"/>
            <a:ext cx="554355" cy="22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B952D5-D760-44DC-AB38-1010A2F453BF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8264635" y="3200400"/>
            <a:ext cx="5543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60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7C184-5CCC-474D-9A9B-202BF6FA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447D59-5CC8-4385-85E0-19166AC55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78" y="2649538"/>
            <a:ext cx="4084109" cy="4351338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A2835-B3B3-432B-BFB5-54D6D5A7F5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310" y="928409"/>
            <a:ext cx="2054690" cy="2054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ACE4B-5216-47C3-9E68-D5476625B9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575" y="544235"/>
            <a:ext cx="2438864" cy="2438864"/>
          </a:xfrm>
          <a:prstGeom prst="rect">
            <a:avLst/>
          </a:prstGeom>
        </p:spPr>
      </p:pic>
      <p:pic>
        <p:nvPicPr>
          <p:cNvPr id="10" name="ICU3">
            <a:hlinkClick r:id="" action="ppaction://media"/>
            <a:extLst>
              <a:ext uri="{FF2B5EF4-FFF2-40B4-BE49-F238E27FC236}">
                <a16:creationId xmlns:a16="http://schemas.microsoft.com/office/drawing/2014/main" id="{2275F23B-8956-434E-8811-25AA7C75D4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67138" y="2162175"/>
            <a:ext cx="487362" cy="487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E3C4C-92C2-49A3-9657-17818F4D3C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71" y="2266950"/>
            <a:ext cx="49911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6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905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102D-B942-450B-8D9D-EAD3AD9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&amp; Diarization - UBM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2E1ABE-AF88-4C4C-BE78-9ECB2E5AD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54" y="1412240"/>
            <a:ext cx="8122292" cy="3576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E62A95-755F-47D8-A13F-4CA77F2B0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854" y="2015745"/>
            <a:ext cx="7793413" cy="314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0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12331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-0.08151 0.078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76" y="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102D-B942-450B-8D9D-EAD3AD9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&amp; Diarization - UBM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B6B03-3B45-4B34-8762-6D27732D3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0" y="1592270"/>
            <a:ext cx="4846983" cy="47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64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102D-B942-450B-8D9D-EAD3AD9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&amp; Diarization - UBM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B6B03-3B45-4B34-8762-6D27732D3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0" y="1592270"/>
            <a:ext cx="4846983" cy="47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8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81481E-6 L 0.22969 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8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5EA4C00-E233-46EE-BAB7-3CEC7DC31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933" y="1616127"/>
            <a:ext cx="4846983" cy="4756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4E102D-B942-450B-8D9D-EAD3AD9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&amp; Diarization - UBM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223B3-7E2F-4DD7-AE09-1E76CB239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42" y="1774367"/>
            <a:ext cx="4710967" cy="697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3A065F-B5FE-4B00-BED4-EFB6CDFC1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340" y="2995906"/>
            <a:ext cx="3945910" cy="14006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E1CAE2-6B76-4E43-BAA4-3FA1B62ED824}"/>
              </a:ext>
            </a:extLst>
          </p:cNvPr>
          <p:cNvSpPr txBox="1"/>
          <p:nvPr/>
        </p:nvSpPr>
        <p:spPr>
          <a:xfrm>
            <a:off x="243840" y="1498107"/>
            <a:ext cx="355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Probability Weight of Gaussians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1CDA6C-4215-4DAE-9298-301261444606}"/>
              </a:ext>
            </a:extLst>
          </p:cNvPr>
          <p:cNvSpPr txBox="1"/>
          <p:nvPr/>
        </p:nvSpPr>
        <p:spPr>
          <a:xfrm>
            <a:off x="370606" y="3105834"/>
            <a:ext cx="1988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duct Sans" panose="020B0403030502040203" pitchFamily="34" charset="0"/>
              </a:rPr>
              <a:t>Baum-Welch </a:t>
            </a:r>
          </a:p>
          <a:p>
            <a:pPr algn="ctr"/>
            <a:r>
              <a:rPr lang="en-US" dirty="0">
                <a:latin typeface="Product Sans" panose="020B0403030502040203" pitchFamily="34" charset="0"/>
              </a:rPr>
              <a:t>Statistics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A11CDD-B850-4987-9256-3EB151862693}"/>
              </a:ext>
            </a:extLst>
          </p:cNvPr>
          <p:cNvGrpSpPr/>
          <p:nvPr/>
        </p:nvGrpSpPr>
        <p:grpSpPr>
          <a:xfrm>
            <a:off x="399084" y="5042552"/>
            <a:ext cx="6173166" cy="1236181"/>
            <a:chOff x="399084" y="5042552"/>
            <a:chExt cx="6173166" cy="12361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C20656-18B2-4154-A09C-5E61CFCFE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160" y="5042552"/>
              <a:ext cx="3387090" cy="123618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C6545E-1DDF-45D4-9101-90FF1665D91F}"/>
                </a:ext>
              </a:extLst>
            </p:cNvPr>
            <p:cNvSpPr txBox="1"/>
            <p:nvPr/>
          </p:nvSpPr>
          <p:spPr>
            <a:xfrm>
              <a:off x="399084" y="5359893"/>
              <a:ext cx="23725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Product Sans" panose="020B0403030502040203" pitchFamily="34" charset="0"/>
                </a:rPr>
                <a:t>Posterior Mean and Posterior Covariance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58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-0.00065 -0.4969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2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/>
      <p:bldP spid="13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5EA4C00-E233-46EE-BAB7-3CEC7DC31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933" y="1616127"/>
            <a:ext cx="4846983" cy="4756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4E102D-B942-450B-8D9D-EAD3AD9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&amp; Diarization - UBM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A11CDD-B850-4987-9256-3EB151862693}"/>
              </a:ext>
            </a:extLst>
          </p:cNvPr>
          <p:cNvGrpSpPr/>
          <p:nvPr/>
        </p:nvGrpSpPr>
        <p:grpSpPr>
          <a:xfrm>
            <a:off x="391464" y="1631649"/>
            <a:ext cx="6173166" cy="1236181"/>
            <a:chOff x="399084" y="5042552"/>
            <a:chExt cx="6173166" cy="12361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C20656-18B2-4154-A09C-5E61CFCFE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160" y="5042552"/>
              <a:ext cx="3387090" cy="123618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CC6545E-1DDF-45D4-9101-90FF1665D91F}"/>
                </a:ext>
              </a:extLst>
            </p:cNvPr>
            <p:cNvSpPr txBox="1"/>
            <p:nvPr/>
          </p:nvSpPr>
          <p:spPr>
            <a:xfrm>
              <a:off x="399084" y="5359893"/>
              <a:ext cx="23725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Product Sans" panose="020B0403030502040203" pitchFamily="34" charset="0"/>
                </a:rPr>
                <a:t>Posterior Mean and Posterior Covariance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37D4246-189A-4064-928F-5FD795877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33" y="3573236"/>
            <a:ext cx="6667500" cy="20845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FB8A5F-692C-4591-9516-54C5F9CCCAFE}"/>
              </a:ext>
            </a:extLst>
          </p:cNvPr>
          <p:cNvSpPr/>
          <p:nvPr/>
        </p:nvSpPr>
        <p:spPr>
          <a:xfrm>
            <a:off x="914400" y="3429000"/>
            <a:ext cx="5250730" cy="1351737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6C1DE3-EF3E-41F3-9128-2CF6945528D4}"/>
              </a:ext>
            </a:extLst>
          </p:cNvPr>
          <p:cNvSpPr/>
          <p:nvPr/>
        </p:nvSpPr>
        <p:spPr>
          <a:xfrm>
            <a:off x="233435" y="5223629"/>
            <a:ext cx="6712498" cy="62895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7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5EA4C00-E233-46EE-BAB7-3CEC7DC31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933" y="1616127"/>
            <a:ext cx="4846983" cy="47560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4E102D-B942-450B-8D9D-EAD3AD9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&amp; Diarization - UBM</a:t>
            </a:r>
          </a:p>
        </p:txBody>
      </p:sp>
    </p:spTree>
    <p:extLst>
      <p:ext uri="{BB962C8B-B14F-4D97-AF65-F5344CB8AC3E}">
        <p14:creationId xmlns:p14="http://schemas.microsoft.com/office/powerpoint/2010/main" val="419919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59259E-6 L -0.22943 -0.00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1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102D-B942-450B-8D9D-EAD3AD9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&amp; Diarization - UBM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E9634-88AC-4529-832D-4349DEA37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720" y="1597954"/>
            <a:ext cx="5263543" cy="475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937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BE2F08-4610-4356-9C7C-DAC22F38C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80" y="1594077"/>
            <a:ext cx="6167783" cy="4754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4E102D-B942-450B-8D9D-EAD3AD9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&amp; Diarization - UBM</a:t>
            </a:r>
          </a:p>
        </p:txBody>
      </p:sp>
    </p:spTree>
    <p:extLst>
      <p:ext uri="{BB962C8B-B14F-4D97-AF65-F5344CB8AC3E}">
        <p14:creationId xmlns:p14="http://schemas.microsoft.com/office/powerpoint/2010/main" val="40555633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102D-B942-450B-8D9D-EAD3AD9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&amp; Diarization - UBM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55DC91-CDD2-4222-8B72-3E6DD017A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80" y="1594076"/>
            <a:ext cx="6167782" cy="475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8952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371CE2-50EE-46DA-B80A-4679E93B7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441" y="1588630"/>
            <a:ext cx="6116355" cy="47596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4E102D-B942-450B-8D9D-EAD3AD9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&amp; Diarization - UBM</a:t>
            </a:r>
          </a:p>
        </p:txBody>
      </p:sp>
    </p:spTree>
    <p:extLst>
      <p:ext uri="{BB962C8B-B14F-4D97-AF65-F5344CB8AC3E}">
        <p14:creationId xmlns:p14="http://schemas.microsoft.com/office/powerpoint/2010/main" val="1281820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2DEE-79D4-4EDA-B675-A3D0BAD9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2330DD-F8A4-4498-9FD5-BE8D15857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221" y="2753101"/>
            <a:ext cx="1103765" cy="110376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6C2D3D-344C-452F-880A-C292F4A203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79" r="69538" b="23800"/>
          <a:stretch/>
        </p:blipFill>
        <p:spPr>
          <a:xfrm>
            <a:off x="4613807" y="2758088"/>
            <a:ext cx="1226351" cy="11236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FC41F0-338F-4478-9688-2E54C51DE7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48" t="41613" r="5640" b="37221"/>
          <a:stretch/>
        </p:blipFill>
        <p:spPr>
          <a:xfrm>
            <a:off x="737118" y="4042636"/>
            <a:ext cx="3116423" cy="4916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57665E-51AA-4FE1-B9F9-20B06F656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63" y="2753101"/>
            <a:ext cx="1103765" cy="11037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43E980-33FC-4BB4-82BD-6BF670BB0E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4" t="26579" r="739" b="23800"/>
          <a:stretch/>
        </p:blipFill>
        <p:spPr>
          <a:xfrm>
            <a:off x="4432157" y="3829023"/>
            <a:ext cx="1715939" cy="7053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2D6738-4DCE-4888-A5EE-20B0ACEB2BA4}"/>
              </a:ext>
            </a:extLst>
          </p:cNvPr>
          <p:cNvSpPr txBox="1"/>
          <p:nvPr/>
        </p:nvSpPr>
        <p:spPr>
          <a:xfrm>
            <a:off x="7247233" y="3826445"/>
            <a:ext cx="929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Siri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08EC2F-4BF7-4864-86E3-E92BC6360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361" y="2633908"/>
            <a:ext cx="1917439" cy="206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69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102D-B942-450B-8D9D-EAD3AD9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&amp; Diarization - UBM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C5E1F-5C47-41EA-A7FB-56481F2CC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8" y="2042160"/>
            <a:ext cx="10349863" cy="39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65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102D-B942-450B-8D9D-EAD3AD9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&amp; Diarization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701F0-BC27-4568-B7EF-5B3B130AF162}"/>
              </a:ext>
            </a:extLst>
          </p:cNvPr>
          <p:cNvSpPr txBox="1"/>
          <p:nvPr/>
        </p:nvSpPr>
        <p:spPr>
          <a:xfrm>
            <a:off x="8818990" y="2908012"/>
            <a:ext cx="1889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Product Sans" panose="020B0403030502040203" pitchFamily="34" charset="0"/>
              </a:rPr>
              <a:t>i</a:t>
            </a:r>
            <a:r>
              <a:rPr lang="en-US" sz="3200" dirty="0">
                <a:latin typeface="Product Sans" panose="020B0403030502040203" pitchFamily="34" charset="0"/>
              </a:rPr>
              <a:t>-Vectors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1081E-C95D-44C9-B59F-CCA06A238B6F}"/>
              </a:ext>
            </a:extLst>
          </p:cNvPr>
          <p:cNvSpPr txBox="1"/>
          <p:nvPr/>
        </p:nvSpPr>
        <p:spPr>
          <a:xfrm>
            <a:off x="1109455" y="2600235"/>
            <a:ext cx="2072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roduct Sans" panose="020B0403030502040203" pitchFamily="34" charset="0"/>
              </a:rPr>
              <a:t>Universal Background Model (UBM)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F6428-CF3A-4849-B5F9-E87D2B7DF880}"/>
              </a:ext>
            </a:extLst>
          </p:cNvPr>
          <p:cNvSpPr txBox="1"/>
          <p:nvPr/>
        </p:nvSpPr>
        <p:spPr>
          <a:xfrm>
            <a:off x="3736450" y="2782669"/>
            <a:ext cx="2148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Product Sans" panose="020B0403030502040203" pitchFamily="34" charset="0"/>
              </a:rPr>
              <a:t>Eigenvoices</a:t>
            </a:r>
            <a:r>
              <a:rPr lang="en-US" sz="2400" dirty="0">
                <a:latin typeface="Product Sans" panose="020B0403030502040203" pitchFamily="34" charset="0"/>
              </a:rPr>
              <a:t> &amp;</a:t>
            </a:r>
          </a:p>
          <a:p>
            <a:pPr algn="ctr"/>
            <a:r>
              <a:rPr lang="en-US" sz="2400" dirty="0">
                <a:latin typeface="Product Sans" panose="020B0403030502040203" pitchFamily="34" charset="0"/>
              </a:rPr>
              <a:t>Eigenchannels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DC2F5-A338-4DBB-A972-6D0737EDE5D0}"/>
              </a:ext>
            </a:extLst>
          </p:cNvPr>
          <p:cNvSpPr txBox="1"/>
          <p:nvPr/>
        </p:nvSpPr>
        <p:spPr>
          <a:xfrm>
            <a:off x="6439645" y="2784901"/>
            <a:ext cx="1824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roduct Sans" panose="020B0403030502040203" pitchFamily="34" charset="0"/>
              </a:rPr>
              <a:t>Joint Factor</a:t>
            </a:r>
          </a:p>
          <a:p>
            <a:pPr algn="ctr"/>
            <a:r>
              <a:rPr lang="en-US" sz="2400" dirty="0">
                <a:latin typeface="Product Sans" panose="020B0403030502040203" pitchFamily="34" charset="0"/>
              </a:rPr>
              <a:t>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F461DB-D1DC-46B9-8DAE-1413C1C5B7B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182095" y="3198168"/>
            <a:ext cx="554355" cy="22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B7A4D9-20D3-40F1-A611-E07282B9AAA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885290" y="3198168"/>
            <a:ext cx="554355" cy="22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B952D5-D760-44DC-AB38-1010A2F453BF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8264635" y="3200400"/>
            <a:ext cx="5543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3B73507-87AF-4150-A55B-A0A835FD8769}"/>
              </a:ext>
            </a:extLst>
          </p:cNvPr>
          <p:cNvSpPr/>
          <p:nvPr/>
        </p:nvSpPr>
        <p:spPr>
          <a:xfrm>
            <a:off x="919202" y="2600235"/>
            <a:ext cx="2817247" cy="1200329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DD56F2-CA3E-4D08-A6B7-FB766817A7A7}"/>
              </a:ext>
            </a:extLst>
          </p:cNvPr>
          <p:cNvSpPr/>
          <p:nvPr/>
        </p:nvSpPr>
        <p:spPr>
          <a:xfrm>
            <a:off x="5885289" y="2457272"/>
            <a:ext cx="2379346" cy="1200329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F738B-D88A-490A-A04C-A3BA255BD4D8}"/>
              </a:ext>
            </a:extLst>
          </p:cNvPr>
          <p:cNvSpPr/>
          <p:nvPr/>
        </p:nvSpPr>
        <p:spPr>
          <a:xfrm>
            <a:off x="8264635" y="2659870"/>
            <a:ext cx="2817247" cy="1200329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0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102D-B942-450B-8D9D-EAD3AD9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&amp; Diarization - Generalized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BFAA7-27C7-4039-A26D-58D91BF97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30" y="2062847"/>
            <a:ext cx="9871213" cy="50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507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102D-B942-450B-8D9D-EAD3AD9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&amp; Diarization – </a:t>
            </a:r>
            <a:r>
              <a:rPr lang="en-US" dirty="0" err="1"/>
              <a:t>Eigenvoices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BFAA7-27C7-4039-A26D-58D91BF97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30" y="2062847"/>
            <a:ext cx="9871213" cy="505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C0B974-A5A4-4F63-B4DA-FBAA4A1CA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530" y="3929606"/>
            <a:ext cx="5724939" cy="720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44C153-1F61-431C-8BB8-FC14C5418C0E}"/>
              </a:ext>
            </a:extLst>
          </p:cNvPr>
          <p:cNvSpPr/>
          <p:nvPr/>
        </p:nvSpPr>
        <p:spPr>
          <a:xfrm>
            <a:off x="5997436" y="1767822"/>
            <a:ext cx="5132734" cy="1200329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8E100A-207D-44CD-84A2-AC66890EB7D0}"/>
              </a:ext>
            </a:extLst>
          </p:cNvPr>
          <p:cNvCxnSpPr/>
          <p:nvPr/>
        </p:nvCxnSpPr>
        <p:spPr>
          <a:xfrm>
            <a:off x="5118652" y="2567984"/>
            <a:ext cx="3081131" cy="1361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B3276F9-3FD4-4239-B845-B30C49510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2" r="11628"/>
          <a:stretch/>
        </p:blipFill>
        <p:spPr>
          <a:xfrm>
            <a:off x="10239735" y="4350807"/>
            <a:ext cx="1573987" cy="21420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B17CC5-F41B-4987-AF1C-B2EAC9CE2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36" y="5560539"/>
            <a:ext cx="1573987" cy="100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03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102D-B942-450B-8D9D-EAD3AD9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&amp; Diarization – </a:t>
            </a:r>
            <a:r>
              <a:rPr lang="en-US" dirty="0" err="1"/>
              <a:t>Eigenvoices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BFAA7-27C7-4039-A26D-58D91BF97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30" y="2062847"/>
            <a:ext cx="9871213" cy="5051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44C153-1F61-431C-8BB8-FC14C5418C0E}"/>
              </a:ext>
            </a:extLst>
          </p:cNvPr>
          <p:cNvSpPr/>
          <p:nvPr/>
        </p:nvSpPr>
        <p:spPr>
          <a:xfrm>
            <a:off x="5997436" y="1767822"/>
            <a:ext cx="2530338" cy="1200329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88AF5E-3D2E-4034-8A2B-FE444C988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661" y="3787414"/>
            <a:ext cx="6420678" cy="58465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5A40DA-6F80-4CEF-BBAD-3F078C42A6C1}"/>
              </a:ext>
            </a:extLst>
          </p:cNvPr>
          <p:cNvCxnSpPr>
            <a:cxnSpLocks/>
          </p:cNvCxnSpPr>
          <p:nvPr/>
        </p:nvCxnSpPr>
        <p:spPr>
          <a:xfrm>
            <a:off x="5118652" y="2567984"/>
            <a:ext cx="1361661" cy="12194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4EFA89-0132-4778-BE32-405CF4E3F4A1}"/>
              </a:ext>
            </a:extLst>
          </p:cNvPr>
          <p:cNvCxnSpPr>
            <a:cxnSpLocks/>
          </p:cNvCxnSpPr>
          <p:nvPr/>
        </p:nvCxnSpPr>
        <p:spPr>
          <a:xfrm flipH="1">
            <a:off x="8898835" y="2567984"/>
            <a:ext cx="950843" cy="12099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5923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102D-B942-450B-8D9D-EAD3AD9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&amp; Diarization – Eigen…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BFAA7-27C7-4039-A26D-58D91BF97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30" y="2062847"/>
            <a:ext cx="9871213" cy="505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88AF5E-3D2E-4034-8A2B-FE444C988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661" y="3787414"/>
            <a:ext cx="6420678" cy="584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22487-A3AA-49A3-8FFB-F61E3E4B4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661" y="4655902"/>
            <a:ext cx="6450220" cy="58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745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102D-B942-450B-8D9D-EAD3AD9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&amp; Diarization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701F0-BC27-4568-B7EF-5B3B130AF162}"/>
              </a:ext>
            </a:extLst>
          </p:cNvPr>
          <p:cNvSpPr txBox="1"/>
          <p:nvPr/>
        </p:nvSpPr>
        <p:spPr>
          <a:xfrm>
            <a:off x="8818990" y="2908012"/>
            <a:ext cx="1889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Product Sans" panose="020B0403030502040203" pitchFamily="34" charset="0"/>
              </a:rPr>
              <a:t>i</a:t>
            </a:r>
            <a:r>
              <a:rPr lang="en-US" sz="3200" dirty="0">
                <a:latin typeface="Product Sans" panose="020B0403030502040203" pitchFamily="34" charset="0"/>
              </a:rPr>
              <a:t>-Vectors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1081E-C95D-44C9-B59F-CCA06A238B6F}"/>
              </a:ext>
            </a:extLst>
          </p:cNvPr>
          <p:cNvSpPr txBox="1"/>
          <p:nvPr/>
        </p:nvSpPr>
        <p:spPr>
          <a:xfrm>
            <a:off x="1109455" y="2600235"/>
            <a:ext cx="2072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roduct Sans" panose="020B0403030502040203" pitchFamily="34" charset="0"/>
              </a:rPr>
              <a:t>Universal Background Model (UBM)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F6428-CF3A-4849-B5F9-E87D2B7DF880}"/>
              </a:ext>
            </a:extLst>
          </p:cNvPr>
          <p:cNvSpPr txBox="1"/>
          <p:nvPr/>
        </p:nvSpPr>
        <p:spPr>
          <a:xfrm>
            <a:off x="3736450" y="2782669"/>
            <a:ext cx="2148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Product Sans" panose="020B0403030502040203" pitchFamily="34" charset="0"/>
              </a:rPr>
              <a:t>Eigenvoices</a:t>
            </a:r>
            <a:r>
              <a:rPr lang="en-US" sz="2400" dirty="0">
                <a:latin typeface="Product Sans" panose="020B0403030502040203" pitchFamily="34" charset="0"/>
              </a:rPr>
              <a:t> &amp;</a:t>
            </a:r>
          </a:p>
          <a:p>
            <a:pPr algn="ctr"/>
            <a:r>
              <a:rPr lang="en-US" sz="2400" dirty="0">
                <a:latin typeface="Product Sans" panose="020B0403030502040203" pitchFamily="34" charset="0"/>
              </a:rPr>
              <a:t>Eigenchannels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DC2F5-A338-4DBB-A972-6D0737EDE5D0}"/>
              </a:ext>
            </a:extLst>
          </p:cNvPr>
          <p:cNvSpPr txBox="1"/>
          <p:nvPr/>
        </p:nvSpPr>
        <p:spPr>
          <a:xfrm>
            <a:off x="6439645" y="2784901"/>
            <a:ext cx="1824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roduct Sans" panose="020B0403030502040203" pitchFamily="34" charset="0"/>
              </a:rPr>
              <a:t>Joint Factor</a:t>
            </a:r>
          </a:p>
          <a:p>
            <a:pPr algn="ctr"/>
            <a:r>
              <a:rPr lang="en-US" sz="2400" dirty="0">
                <a:latin typeface="Product Sans" panose="020B0403030502040203" pitchFamily="34" charset="0"/>
              </a:rPr>
              <a:t>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F461DB-D1DC-46B9-8DAE-1413C1C5B7B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182095" y="3198168"/>
            <a:ext cx="554355" cy="22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B7A4D9-20D3-40F1-A611-E07282B9AAA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885290" y="3198168"/>
            <a:ext cx="554355" cy="22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B952D5-D760-44DC-AB38-1010A2F453BF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8264635" y="3200400"/>
            <a:ext cx="5543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3B73507-87AF-4150-A55B-A0A835FD8769}"/>
              </a:ext>
            </a:extLst>
          </p:cNvPr>
          <p:cNvSpPr/>
          <p:nvPr/>
        </p:nvSpPr>
        <p:spPr>
          <a:xfrm>
            <a:off x="919202" y="2600235"/>
            <a:ext cx="2817247" cy="1200329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DD56F2-CA3E-4D08-A6B7-FB766817A7A7}"/>
              </a:ext>
            </a:extLst>
          </p:cNvPr>
          <p:cNvSpPr/>
          <p:nvPr/>
        </p:nvSpPr>
        <p:spPr>
          <a:xfrm>
            <a:off x="3783122" y="2413337"/>
            <a:ext cx="2656523" cy="1200329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F738B-D88A-490A-A04C-A3BA255BD4D8}"/>
              </a:ext>
            </a:extLst>
          </p:cNvPr>
          <p:cNvSpPr/>
          <p:nvPr/>
        </p:nvSpPr>
        <p:spPr>
          <a:xfrm>
            <a:off x="8264635" y="2659870"/>
            <a:ext cx="2817247" cy="1200329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43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102D-B942-450B-8D9D-EAD3AD9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Verification &amp; Diarization – Joint Factor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BFAA7-27C7-4039-A26D-58D91BF97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30" y="2062847"/>
            <a:ext cx="9871213" cy="5051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45918-1990-40AC-8B74-CC3A12C5E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1" y="4215929"/>
            <a:ext cx="6838122" cy="4844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14F89B-13E6-40A7-988A-D371A372E822}"/>
              </a:ext>
            </a:extLst>
          </p:cNvPr>
          <p:cNvCxnSpPr>
            <a:cxnSpLocks/>
          </p:cNvCxnSpPr>
          <p:nvPr/>
        </p:nvCxnSpPr>
        <p:spPr>
          <a:xfrm>
            <a:off x="3190461" y="2642071"/>
            <a:ext cx="1083365" cy="1492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284B68-8E82-47D7-A749-3D7EE60F8980}"/>
              </a:ext>
            </a:extLst>
          </p:cNvPr>
          <p:cNvCxnSpPr>
            <a:cxnSpLocks/>
          </p:cNvCxnSpPr>
          <p:nvPr/>
        </p:nvCxnSpPr>
        <p:spPr>
          <a:xfrm>
            <a:off x="5024231" y="2649235"/>
            <a:ext cx="680831" cy="1366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3DC5DE-C46D-47FF-A25C-5FFD4FB3E8F1}"/>
              </a:ext>
            </a:extLst>
          </p:cNvPr>
          <p:cNvCxnSpPr>
            <a:cxnSpLocks/>
          </p:cNvCxnSpPr>
          <p:nvPr/>
        </p:nvCxnSpPr>
        <p:spPr>
          <a:xfrm flipH="1">
            <a:off x="7176052" y="2649235"/>
            <a:ext cx="198782" cy="13661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6FBAC0-235A-4C38-B56B-5EE2FA391269}"/>
              </a:ext>
            </a:extLst>
          </p:cNvPr>
          <p:cNvCxnSpPr>
            <a:cxnSpLocks/>
          </p:cNvCxnSpPr>
          <p:nvPr/>
        </p:nvCxnSpPr>
        <p:spPr>
          <a:xfrm flipH="1">
            <a:off x="8686800" y="2657178"/>
            <a:ext cx="1133061" cy="14775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231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DDA77-B41F-4CA5-B5A8-A10469C5B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7400"/>
            <a:ext cx="10515600" cy="4119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   Train the </a:t>
            </a:r>
            <a:r>
              <a:rPr lang="en-US" b="1" dirty="0"/>
              <a:t>U</a:t>
            </a:r>
            <a:r>
              <a:rPr lang="en-US" dirty="0"/>
              <a:t> Matrix</a:t>
            </a:r>
          </a:p>
          <a:p>
            <a:pPr marL="0" indent="0">
              <a:buNone/>
            </a:pPr>
            <a:r>
              <a:rPr lang="en-US" dirty="0"/>
              <a:t>2.   Train the </a:t>
            </a:r>
            <a:r>
              <a:rPr lang="en-US" b="1" dirty="0"/>
              <a:t>V</a:t>
            </a:r>
            <a:r>
              <a:rPr lang="en-US" dirty="0"/>
              <a:t> matrix given the estimated </a:t>
            </a:r>
            <a:r>
              <a:rPr lang="en-US" b="1" dirty="0"/>
              <a:t>U</a:t>
            </a:r>
          </a:p>
          <a:p>
            <a:pPr marL="0" indent="0">
              <a:buNone/>
            </a:pPr>
            <a:r>
              <a:rPr lang="en-US" dirty="0"/>
              <a:t>3.   Train the </a:t>
            </a:r>
            <a:r>
              <a:rPr lang="en-US" b="1" dirty="0"/>
              <a:t>D</a:t>
            </a:r>
            <a:r>
              <a:rPr lang="en-US" dirty="0"/>
              <a:t> matrix given the estimated </a:t>
            </a:r>
            <a:r>
              <a:rPr lang="en-US" b="1" dirty="0"/>
              <a:t>U</a:t>
            </a:r>
            <a:r>
              <a:rPr lang="en-US" dirty="0"/>
              <a:t> &amp; </a:t>
            </a:r>
            <a:r>
              <a:rPr lang="en-US" b="1" dirty="0"/>
              <a:t>V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3B34C6-4BF9-496D-B227-909A6C7D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459"/>
          </a:xfrm>
        </p:spPr>
        <p:txBody>
          <a:bodyPr>
            <a:noAutofit/>
          </a:bodyPr>
          <a:lstStyle/>
          <a:p>
            <a:r>
              <a:rPr lang="en-US" sz="3600" dirty="0"/>
              <a:t>Verification &amp; Diarization – Joint Factor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4CBAE5-5E1D-4087-8DD4-69AD19A7C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80" y="1472729"/>
            <a:ext cx="6838122" cy="484440"/>
          </a:xfrm>
          <a:prstGeom prst="rect">
            <a:avLst/>
          </a:prstGeom>
        </p:spPr>
      </p:pic>
      <p:graphicFrame>
        <p:nvGraphicFramePr>
          <p:cNvPr id="2" name="Object 1">
            <a:hlinkClick r:id="" action="ppaction://ole?verb=0"/>
            <a:extLst>
              <a:ext uri="{FF2B5EF4-FFF2-40B4-BE49-F238E27FC236}">
                <a16:creationId xmlns:a16="http://schemas.microsoft.com/office/drawing/2014/main" id="{4A340412-AC89-4E99-990E-44954DD75F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482037"/>
              </p:ext>
            </p:extLst>
          </p:nvPr>
        </p:nvGraphicFramePr>
        <p:xfrm>
          <a:off x="9080739" y="5049077"/>
          <a:ext cx="3016219" cy="16962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Presentation" r:id="rId4" imgW="6094497" imgH="3427427" progId="PowerPoint.Show.12">
                  <p:embed/>
                </p:oleObj>
              </mc:Choice>
              <mc:Fallback>
                <p:oleObj name="Presentation" r:id="rId4" imgW="6094497" imgH="3427427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80739" y="5049077"/>
                        <a:ext cx="3016219" cy="16962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12563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102D-B942-450B-8D9D-EAD3AD98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&amp; Diarization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9701F0-BC27-4568-B7EF-5B3B130AF162}"/>
              </a:ext>
            </a:extLst>
          </p:cNvPr>
          <p:cNvSpPr txBox="1"/>
          <p:nvPr/>
        </p:nvSpPr>
        <p:spPr>
          <a:xfrm>
            <a:off x="8818990" y="2908012"/>
            <a:ext cx="1889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Product Sans" panose="020B0403030502040203" pitchFamily="34" charset="0"/>
              </a:rPr>
              <a:t>i</a:t>
            </a:r>
            <a:r>
              <a:rPr lang="en-US" sz="3200" dirty="0">
                <a:latin typeface="Product Sans" panose="020B0403030502040203" pitchFamily="34" charset="0"/>
              </a:rPr>
              <a:t>-Vectors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1081E-C95D-44C9-B59F-CCA06A238B6F}"/>
              </a:ext>
            </a:extLst>
          </p:cNvPr>
          <p:cNvSpPr txBox="1"/>
          <p:nvPr/>
        </p:nvSpPr>
        <p:spPr>
          <a:xfrm>
            <a:off x="1109455" y="2600235"/>
            <a:ext cx="2072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roduct Sans" panose="020B0403030502040203" pitchFamily="34" charset="0"/>
              </a:rPr>
              <a:t>Universal Background Model (UBM)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2F6428-CF3A-4849-B5F9-E87D2B7DF880}"/>
              </a:ext>
            </a:extLst>
          </p:cNvPr>
          <p:cNvSpPr txBox="1"/>
          <p:nvPr/>
        </p:nvSpPr>
        <p:spPr>
          <a:xfrm>
            <a:off x="3736450" y="2782669"/>
            <a:ext cx="2148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Product Sans" panose="020B0403030502040203" pitchFamily="34" charset="0"/>
              </a:rPr>
              <a:t>Eigenvoices</a:t>
            </a:r>
            <a:r>
              <a:rPr lang="en-US" sz="2400" dirty="0">
                <a:latin typeface="Product Sans" panose="020B0403030502040203" pitchFamily="34" charset="0"/>
              </a:rPr>
              <a:t> &amp;</a:t>
            </a:r>
          </a:p>
          <a:p>
            <a:pPr algn="ctr"/>
            <a:r>
              <a:rPr lang="en-US" sz="2400" dirty="0">
                <a:latin typeface="Product Sans" panose="020B0403030502040203" pitchFamily="34" charset="0"/>
              </a:rPr>
              <a:t>Eigenchannels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DC2F5-A338-4DBB-A972-6D0737EDE5D0}"/>
              </a:ext>
            </a:extLst>
          </p:cNvPr>
          <p:cNvSpPr txBox="1"/>
          <p:nvPr/>
        </p:nvSpPr>
        <p:spPr>
          <a:xfrm>
            <a:off x="6439645" y="2784901"/>
            <a:ext cx="1824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Product Sans" panose="020B0403030502040203" pitchFamily="34" charset="0"/>
              </a:rPr>
              <a:t>Joint Factor</a:t>
            </a:r>
          </a:p>
          <a:p>
            <a:pPr algn="ctr"/>
            <a:r>
              <a:rPr lang="en-US" sz="2400" dirty="0">
                <a:latin typeface="Product Sans" panose="020B0403030502040203" pitchFamily="34" charset="0"/>
              </a:rPr>
              <a:t>Analysis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F461DB-D1DC-46B9-8DAE-1413C1C5B7BB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182095" y="3198168"/>
            <a:ext cx="554355" cy="22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B7A4D9-20D3-40F1-A611-E07282B9AAA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885290" y="3198168"/>
            <a:ext cx="554355" cy="22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B952D5-D760-44DC-AB38-1010A2F453BF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8264635" y="3200400"/>
            <a:ext cx="5543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3B73507-87AF-4150-A55B-A0A835FD8769}"/>
              </a:ext>
            </a:extLst>
          </p:cNvPr>
          <p:cNvSpPr/>
          <p:nvPr/>
        </p:nvSpPr>
        <p:spPr>
          <a:xfrm>
            <a:off x="919202" y="2600235"/>
            <a:ext cx="2817247" cy="1200329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DD56F2-CA3E-4D08-A6B7-FB766817A7A7}"/>
              </a:ext>
            </a:extLst>
          </p:cNvPr>
          <p:cNvSpPr/>
          <p:nvPr/>
        </p:nvSpPr>
        <p:spPr>
          <a:xfrm>
            <a:off x="3783122" y="2413337"/>
            <a:ext cx="2732724" cy="1200329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F738B-D88A-490A-A04C-A3BA255BD4D8}"/>
              </a:ext>
            </a:extLst>
          </p:cNvPr>
          <p:cNvSpPr/>
          <p:nvPr/>
        </p:nvSpPr>
        <p:spPr>
          <a:xfrm>
            <a:off x="6515846" y="2610174"/>
            <a:ext cx="2303144" cy="1200329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23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52471-475B-406B-8555-156F829C8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2228A-6458-494E-854E-AEF12894C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586" y="1690688"/>
            <a:ext cx="10192214" cy="460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79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DDA77-B41F-4CA5-B5A8-A10469C5B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00400"/>
            <a:ext cx="10515600" cy="297656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Train the </a:t>
            </a:r>
            <a:r>
              <a:rPr lang="en-US" sz="2000" b="1" dirty="0"/>
              <a:t>T</a:t>
            </a:r>
            <a:r>
              <a:rPr lang="en-US" sz="2000" dirty="0"/>
              <a:t> Matrix the same was as </a:t>
            </a:r>
            <a:r>
              <a:rPr lang="en-US" sz="2000" b="1" dirty="0"/>
              <a:t>V</a:t>
            </a:r>
            <a:r>
              <a:rPr lang="en-US" sz="2000" dirty="0"/>
              <a:t>, but treat all training speakers as belonging to different speakers</a:t>
            </a:r>
          </a:p>
          <a:p>
            <a:pPr marL="457200" indent="-457200">
              <a:buAutoNum type="arabicPeriod"/>
            </a:pPr>
            <a:r>
              <a:rPr lang="en-US" sz="2000" dirty="0"/>
              <a:t>With </a:t>
            </a:r>
            <a:r>
              <a:rPr lang="en-US" sz="2000" b="1" dirty="0"/>
              <a:t>T</a:t>
            </a:r>
            <a:r>
              <a:rPr lang="en-US" sz="2000" dirty="0"/>
              <a:t>, compute the </a:t>
            </a:r>
            <a:r>
              <a:rPr lang="en-US" sz="2000" dirty="0" err="1"/>
              <a:t>i</a:t>
            </a:r>
            <a:r>
              <a:rPr lang="en-US" sz="2000" dirty="0"/>
              <a:t>-vectors </a:t>
            </a:r>
            <a:r>
              <a:rPr lang="en-US" sz="2000" b="1" dirty="0" err="1"/>
              <a:t>w</a:t>
            </a:r>
            <a:r>
              <a:rPr lang="en-US" sz="2000" baseline="-25000" dirty="0" err="1"/>
              <a:t>s</a:t>
            </a:r>
            <a:r>
              <a:rPr lang="en-US" sz="2000" baseline="-25000" dirty="0"/>
              <a:t> </a:t>
            </a:r>
            <a:r>
              <a:rPr lang="en-US" sz="2000" dirty="0"/>
              <a:t> for each conversation side</a:t>
            </a:r>
            <a:endParaRPr lang="en-US" sz="2000" b="1" baseline="-25000" dirty="0"/>
          </a:p>
          <a:p>
            <a:pPr marL="457200" indent="-457200">
              <a:buAutoNum type="arabicPeriod"/>
            </a:pPr>
            <a:r>
              <a:rPr lang="en-US" sz="2000" dirty="0"/>
              <a:t>For the channel compensation, perform a linear discriminant analysis, followed by a within-class covariance normalization</a:t>
            </a:r>
          </a:p>
          <a:p>
            <a:pPr marL="457200" indent="-457200">
              <a:buAutoNum type="arabicPeriod"/>
            </a:pPr>
            <a:r>
              <a:rPr lang="en-US" sz="2000" dirty="0"/>
              <a:t>Perform a cosine distance scoring to the </a:t>
            </a:r>
            <a:r>
              <a:rPr lang="en-US" sz="2000" dirty="0" err="1"/>
              <a:t>i</a:t>
            </a:r>
            <a:r>
              <a:rPr lang="en-US" sz="2000" dirty="0"/>
              <a:t>-vectors for a pair of conversation sides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3B34C6-4BF9-496D-B227-909A6C7D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459"/>
          </a:xfrm>
        </p:spPr>
        <p:txBody>
          <a:bodyPr>
            <a:noAutofit/>
          </a:bodyPr>
          <a:lstStyle/>
          <a:p>
            <a:r>
              <a:rPr lang="en-US" sz="3600" dirty="0"/>
              <a:t>Verification &amp; Diarization – </a:t>
            </a:r>
            <a:r>
              <a:rPr lang="en-US" sz="3600" dirty="0" err="1"/>
              <a:t>i</a:t>
            </a:r>
            <a:r>
              <a:rPr lang="en-US" sz="3600" dirty="0"/>
              <a:t>-Vectors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4CBAE5-5E1D-4087-8DD4-69AD19A7C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80" y="1472729"/>
            <a:ext cx="6838122" cy="484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1DFB6-E087-4D50-A9A3-C98A0764D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44" y="2282261"/>
            <a:ext cx="6096000" cy="699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C83406-18AA-4C11-B9C7-FFCFF1C93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96" y="5555378"/>
            <a:ext cx="7096539" cy="104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611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1D70-A5DA-4D2C-A060-45C4FB4C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DF01-0512-4799-BE51-4F93CBA5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Speech Processing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Speech Recognition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Blind Source Separation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Speech Enhancement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Speaker Verification &amp; Speaker Diarization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Deep Learning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Stochastic Thermodynamics of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Deep Relaxation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Analyzing Neural Networks via Information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Residual Networks as a Mean-Field Optimal Control Problem</a:t>
            </a:r>
          </a:p>
        </p:txBody>
      </p:sp>
    </p:spTree>
    <p:extLst>
      <p:ext uri="{BB962C8B-B14F-4D97-AF65-F5344CB8AC3E}">
        <p14:creationId xmlns:p14="http://schemas.microsoft.com/office/powerpoint/2010/main" val="14473602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1D70-A5DA-4D2C-A060-45C4FB4C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DF01-0512-4799-BE51-4F93CBA5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Speech Processing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Speech Recognition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Blind Source Separation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Speech Enhancement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Speaker Verification &amp; Speaker Diarization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Learning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u="sng" dirty="0"/>
              <a:t>Stochastic Thermodynamics of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Relaxation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Analyzing Neural Networks via Information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Residual Networks as a Mean-Field Optimal Control Problem</a:t>
            </a:r>
          </a:p>
        </p:txBody>
      </p:sp>
    </p:spTree>
    <p:extLst>
      <p:ext uri="{BB962C8B-B14F-4D97-AF65-F5344CB8AC3E}">
        <p14:creationId xmlns:p14="http://schemas.microsoft.com/office/powerpoint/2010/main" val="36526560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8355-2EF1-419B-B25F-B5D2B048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Thermodynamics of Learning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815524-AF87-41F2-914F-90C5430026AE}"/>
              </a:ext>
            </a:extLst>
          </p:cNvPr>
          <p:cNvGrpSpPr/>
          <p:nvPr/>
        </p:nvGrpSpPr>
        <p:grpSpPr>
          <a:xfrm>
            <a:off x="6972300" y="1447979"/>
            <a:ext cx="5091545" cy="4900866"/>
            <a:chOff x="3470564" y="2154728"/>
            <a:chExt cx="4561609" cy="493397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2DBF879-3558-4C67-AB81-CF6B404A8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0564" y="2154728"/>
              <a:ext cx="4561609" cy="412796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9D65885-C2D2-48D8-9CC9-200EEA3D1CD5}"/>
                    </a:ext>
                  </a:extLst>
                </p:cNvPr>
                <p:cNvSpPr txBox="1"/>
                <p:nvPr/>
              </p:nvSpPr>
              <p:spPr>
                <a:xfrm>
                  <a:off x="5942528" y="6226929"/>
                  <a:ext cx="306944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ν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9D65885-C2D2-48D8-9CC9-200EEA3D1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2528" y="6226929"/>
                  <a:ext cx="306944" cy="86177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740975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8355-2EF1-419B-B25F-B5D2B048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Thermodynamics of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127EB1-90B7-4C0F-B9C6-D2570E00D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654" y="1595522"/>
            <a:ext cx="7412691" cy="19866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709BCC-81FD-4ACC-8F2A-E80D29E10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875" y="4569272"/>
            <a:ext cx="4364610" cy="1184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4ED6E7-00F5-4ACC-80C1-FFA70399D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586" y="4745706"/>
            <a:ext cx="3987539" cy="113969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A15BA8-CEBC-4D9F-9C78-867577858169}"/>
              </a:ext>
            </a:extLst>
          </p:cNvPr>
          <p:cNvCxnSpPr>
            <a:cxnSpLocks/>
          </p:cNvCxnSpPr>
          <p:nvPr/>
        </p:nvCxnSpPr>
        <p:spPr>
          <a:xfrm flipH="1" flipV="1">
            <a:off x="4894118" y="5538355"/>
            <a:ext cx="259773" cy="6026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E1EF5F-4C5E-4BD2-A923-9DDECE6494DA}"/>
              </a:ext>
            </a:extLst>
          </p:cNvPr>
          <p:cNvCxnSpPr>
            <a:cxnSpLocks/>
          </p:cNvCxnSpPr>
          <p:nvPr/>
        </p:nvCxnSpPr>
        <p:spPr>
          <a:xfrm flipH="1" flipV="1">
            <a:off x="4447309" y="5538355"/>
            <a:ext cx="706582" cy="6026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EC4E43-06F3-4E94-8FBA-8882A61D469E}"/>
              </a:ext>
            </a:extLst>
          </p:cNvPr>
          <p:cNvCxnSpPr/>
          <p:nvPr/>
        </p:nvCxnSpPr>
        <p:spPr>
          <a:xfrm flipH="1" flipV="1">
            <a:off x="5153891" y="6141027"/>
            <a:ext cx="1617695" cy="2389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7922B54-FC43-4797-A1AE-4B52FA91A96D}"/>
              </a:ext>
            </a:extLst>
          </p:cNvPr>
          <p:cNvSpPr txBox="1"/>
          <p:nvPr/>
        </p:nvSpPr>
        <p:spPr>
          <a:xfrm>
            <a:off x="6951518" y="6057900"/>
            <a:ext cx="17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Product Sans" panose="020B0403030502040203" pitchFamily="34" charset="0"/>
              </a:rPr>
              <a:t>= 1</a:t>
            </a:r>
            <a:endParaRPr lang="en-US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6057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8355-2EF1-419B-B25F-B5D2B048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Thermodyn</a:t>
            </a:r>
            <a:r>
              <a:rPr lang="en-US" dirty="0"/>
              <a:t>. of Learning – Simple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A15BA8-CEBC-4D9F-9C78-867577858169}"/>
              </a:ext>
            </a:extLst>
          </p:cNvPr>
          <p:cNvCxnSpPr>
            <a:cxnSpLocks/>
          </p:cNvCxnSpPr>
          <p:nvPr/>
        </p:nvCxnSpPr>
        <p:spPr>
          <a:xfrm flipV="1">
            <a:off x="8884228" y="2938396"/>
            <a:ext cx="1" cy="82997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E1EF5F-4C5E-4BD2-A923-9DDECE6494DA}"/>
              </a:ext>
            </a:extLst>
          </p:cNvPr>
          <p:cNvCxnSpPr>
            <a:cxnSpLocks/>
          </p:cNvCxnSpPr>
          <p:nvPr/>
        </p:nvCxnSpPr>
        <p:spPr>
          <a:xfrm flipV="1">
            <a:off x="5854921" y="3089633"/>
            <a:ext cx="0" cy="13057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9ACC1FF-E82B-4E9F-8535-78518C68F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472" y="2211174"/>
            <a:ext cx="6846899" cy="878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9B844F-D29D-401A-9993-B092BF809599}"/>
              </a:ext>
            </a:extLst>
          </p:cNvPr>
          <p:cNvSpPr txBox="1"/>
          <p:nvPr/>
        </p:nvSpPr>
        <p:spPr>
          <a:xfrm>
            <a:off x="1859973" y="1537855"/>
            <a:ext cx="3522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Langevin Equation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41F8F7-1616-46DF-90A0-038C9AD68C4E}"/>
              </a:ext>
            </a:extLst>
          </p:cNvPr>
          <p:cNvSpPr txBox="1"/>
          <p:nvPr/>
        </p:nvSpPr>
        <p:spPr>
          <a:xfrm>
            <a:off x="7517112" y="3872135"/>
            <a:ext cx="391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Gaussian thermal noise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38F068-F23F-49B1-BE5B-929DB61828CA}"/>
              </a:ext>
            </a:extLst>
          </p:cNvPr>
          <p:cNvSpPr txBox="1"/>
          <p:nvPr/>
        </p:nvSpPr>
        <p:spPr>
          <a:xfrm>
            <a:off x="4468090" y="4483361"/>
            <a:ext cx="30490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External force; learning algorithm dependent</a:t>
            </a:r>
          </a:p>
        </p:txBody>
      </p:sp>
    </p:spTree>
    <p:extLst>
      <p:ext uri="{BB962C8B-B14F-4D97-AF65-F5344CB8AC3E}">
        <p14:creationId xmlns:p14="http://schemas.microsoft.com/office/powerpoint/2010/main" val="9115173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8355-2EF1-419B-B25F-B5D2B048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Thermodyn</a:t>
            </a:r>
            <a:r>
              <a:rPr lang="en-US" dirty="0"/>
              <a:t>. of Learning – Simple 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A15BA8-CEBC-4D9F-9C78-867577858169}"/>
              </a:ext>
            </a:extLst>
          </p:cNvPr>
          <p:cNvCxnSpPr>
            <a:cxnSpLocks/>
          </p:cNvCxnSpPr>
          <p:nvPr/>
        </p:nvCxnSpPr>
        <p:spPr>
          <a:xfrm flipH="1" flipV="1">
            <a:off x="7517113" y="2982277"/>
            <a:ext cx="504670" cy="4467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9B844F-D29D-401A-9993-B092BF809599}"/>
              </a:ext>
            </a:extLst>
          </p:cNvPr>
          <p:cNvSpPr txBox="1"/>
          <p:nvPr/>
        </p:nvSpPr>
        <p:spPr>
          <a:xfrm>
            <a:off x="1859973" y="1537855"/>
            <a:ext cx="3522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Probability PDE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41F8F7-1616-46DF-90A0-038C9AD68C4E}"/>
              </a:ext>
            </a:extLst>
          </p:cNvPr>
          <p:cNvSpPr txBox="1"/>
          <p:nvPr/>
        </p:nvSpPr>
        <p:spPr>
          <a:xfrm>
            <a:off x="8109394" y="3205638"/>
            <a:ext cx="391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Prob. Current of Weight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7E4EA-90E0-4652-B86A-18875DCB9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20" y="2250955"/>
            <a:ext cx="5590663" cy="821911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88C716C8-F1CF-4EA5-82DD-48E207E20824}"/>
              </a:ext>
            </a:extLst>
          </p:cNvPr>
          <p:cNvSpPr/>
          <p:nvPr/>
        </p:nvSpPr>
        <p:spPr>
          <a:xfrm rot="5400000">
            <a:off x="6237806" y="1745060"/>
            <a:ext cx="189880" cy="82191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13B36D-2613-4A6B-B888-8B8A9F4D5033}"/>
              </a:ext>
            </a:extLst>
          </p:cNvPr>
          <p:cNvSpPr txBox="1"/>
          <p:nvPr/>
        </p:nvSpPr>
        <p:spPr>
          <a:xfrm>
            <a:off x="5921788" y="1451686"/>
            <a:ext cx="5590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Prob. Current of Predicted label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CB9FC0F-712D-415B-A8FE-E41FD6F94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463" y="4079242"/>
            <a:ext cx="6409885" cy="7461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7E987F-129F-416D-8AF5-E1F6E6564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463" y="4959427"/>
            <a:ext cx="6096000" cy="351250"/>
          </a:xfrm>
          <a:prstGeom prst="rect">
            <a:avLst/>
          </a:prstGeom>
        </p:spPr>
      </p:pic>
      <p:sp>
        <p:nvSpPr>
          <p:cNvPr id="21" name="Left Brace 20">
            <a:extLst>
              <a:ext uri="{FF2B5EF4-FFF2-40B4-BE49-F238E27FC236}">
                <a16:creationId xmlns:a16="http://schemas.microsoft.com/office/drawing/2014/main" id="{27FE40D1-1732-4D6F-9220-B155D3EF9E6C}"/>
              </a:ext>
            </a:extLst>
          </p:cNvPr>
          <p:cNvSpPr/>
          <p:nvPr/>
        </p:nvSpPr>
        <p:spPr>
          <a:xfrm>
            <a:off x="2431119" y="4224971"/>
            <a:ext cx="239343" cy="125063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0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6" grpId="0" animBg="1"/>
      <p:bldP spid="14" grpId="0"/>
      <p:bldP spid="2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8355-2EF1-419B-B25F-B5D2B048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Thermodyn</a:t>
            </a:r>
            <a:r>
              <a:rPr lang="en-US" dirty="0"/>
              <a:t>. of Learning – Simple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B844F-D29D-401A-9993-B092BF809599}"/>
              </a:ext>
            </a:extLst>
          </p:cNvPr>
          <p:cNvSpPr txBox="1"/>
          <p:nvPr/>
        </p:nvSpPr>
        <p:spPr>
          <a:xfrm>
            <a:off x="8229600" y="1821926"/>
            <a:ext cx="3522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(Learning Efficiency)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3D84C-17A7-479A-BC43-11FDC890D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82" y="1527781"/>
            <a:ext cx="4561609" cy="11115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DE60E8-3C86-41B3-A4A4-08B87715F623}"/>
              </a:ext>
            </a:extLst>
          </p:cNvPr>
          <p:cNvSpPr/>
          <p:nvPr/>
        </p:nvSpPr>
        <p:spPr>
          <a:xfrm>
            <a:off x="3864762" y="2020853"/>
            <a:ext cx="2817247" cy="79508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8659C-A04F-4154-AEA5-46F6D0932171}"/>
              </a:ext>
            </a:extLst>
          </p:cNvPr>
          <p:cNvSpPr/>
          <p:nvPr/>
        </p:nvSpPr>
        <p:spPr>
          <a:xfrm>
            <a:off x="6825094" y="1615607"/>
            <a:ext cx="978480" cy="1200329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BA976-FF16-4651-93F1-90364268F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762" y="3429000"/>
            <a:ext cx="4218709" cy="407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1BBB84-FAAA-468A-BBBB-019148170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750" y="4447569"/>
            <a:ext cx="4929581" cy="697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DD123E-5FDC-43BE-A625-7C26D39C3A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750" y="5488755"/>
            <a:ext cx="4125191" cy="69763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2C84344-02AC-42EF-92E5-191A8C4411FC}"/>
              </a:ext>
            </a:extLst>
          </p:cNvPr>
          <p:cNvCxnSpPr>
            <a:cxnSpLocks/>
          </p:cNvCxnSpPr>
          <p:nvPr/>
        </p:nvCxnSpPr>
        <p:spPr>
          <a:xfrm>
            <a:off x="7525826" y="3969328"/>
            <a:ext cx="0" cy="4782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765181-596A-4899-9F9A-17C2277171EE}"/>
              </a:ext>
            </a:extLst>
          </p:cNvPr>
          <p:cNvCxnSpPr>
            <a:cxnSpLocks/>
          </p:cNvCxnSpPr>
          <p:nvPr/>
        </p:nvCxnSpPr>
        <p:spPr>
          <a:xfrm>
            <a:off x="6062441" y="5694218"/>
            <a:ext cx="8520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4A805B-0A8B-4ED2-BF49-F1F57A7CBE78}"/>
              </a:ext>
            </a:extLst>
          </p:cNvPr>
          <p:cNvCxnSpPr>
            <a:cxnSpLocks/>
          </p:cNvCxnSpPr>
          <p:nvPr/>
        </p:nvCxnSpPr>
        <p:spPr>
          <a:xfrm flipV="1">
            <a:off x="6062441" y="3969328"/>
            <a:ext cx="0" cy="172489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0A9119-05B3-4F31-9265-9D1275505ACB}"/>
              </a:ext>
            </a:extLst>
          </p:cNvPr>
          <p:cNvCxnSpPr>
            <a:cxnSpLocks/>
          </p:cNvCxnSpPr>
          <p:nvPr/>
        </p:nvCxnSpPr>
        <p:spPr>
          <a:xfrm flipH="1">
            <a:off x="4478482" y="2083536"/>
            <a:ext cx="368875" cy="11168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E9EE6462-C7A1-400B-8937-4453042D8F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12" y="4433393"/>
            <a:ext cx="7080746" cy="9209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5B9EB34-D4F1-4464-AF8D-77BF0CA76685}"/>
                  </a:ext>
                </a:extLst>
              </p:cNvPr>
              <p:cNvSpPr txBox="1"/>
              <p:nvPr/>
            </p:nvSpPr>
            <p:spPr>
              <a:xfrm>
                <a:off x="2413497" y="5760546"/>
                <a:ext cx="77280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latin typeface="Product Sans" panose="020B0403030502040203" pitchFamily="34" charset="0"/>
                  </a:rPr>
                  <a:t>Stationary solution of the above yields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latin typeface="Product Sans" panose="020B0403030502040203" pitchFamily="34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5B9EB34-D4F1-4464-AF8D-77BF0CA76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497" y="5760546"/>
                <a:ext cx="7728027" cy="523220"/>
              </a:xfrm>
              <a:prstGeom prst="rect">
                <a:avLst/>
              </a:prstGeom>
              <a:blipFill>
                <a:blip r:embed="rId8"/>
                <a:stretch>
                  <a:fillRect l="-1656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96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3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8355-2EF1-419B-B25F-B5D2B048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Thermodyn</a:t>
            </a:r>
            <a:r>
              <a:rPr lang="en-US" dirty="0"/>
              <a:t>. of Learning – Simple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B844F-D29D-401A-9993-B092BF809599}"/>
              </a:ext>
            </a:extLst>
          </p:cNvPr>
          <p:cNvSpPr txBox="1"/>
          <p:nvPr/>
        </p:nvSpPr>
        <p:spPr>
          <a:xfrm>
            <a:off x="8229600" y="1821926"/>
            <a:ext cx="3522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(Learning Efficiency)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3D84C-17A7-479A-BC43-11FDC890D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82" y="1527781"/>
            <a:ext cx="4561609" cy="11115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DE60E8-3C86-41B3-A4A4-08B87715F623}"/>
              </a:ext>
            </a:extLst>
          </p:cNvPr>
          <p:cNvSpPr/>
          <p:nvPr/>
        </p:nvSpPr>
        <p:spPr>
          <a:xfrm>
            <a:off x="3864762" y="1302698"/>
            <a:ext cx="2817247" cy="79508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8659C-A04F-4154-AEA5-46F6D0932171}"/>
              </a:ext>
            </a:extLst>
          </p:cNvPr>
          <p:cNvSpPr/>
          <p:nvPr/>
        </p:nvSpPr>
        <p:spPr>
          <a:xfrm>
            <a:off x="6825094" y="1615607"/>
            <a:ext cx="978480" cy="1200329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D3AFC8-6C47-432F-AE65-F1D793BC396E}"/>
              </a:ext>
            </a:extLst>
          </p:cNvPr>
          <p:cNvSpPr txBox="1"/>
          <p:nvPr/>
        </p:nvSpPr>
        <p:spPr>
          <a:xfrm>
            <a:off x="914400" y="4218710"/>
            <a:ext cx="3678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Difference of entropy of </a:t>
            </a:r>
            <a:r>
              <a:rPr lang="en-US" sz="2800" i="1" dirty="0">
                <a:latin typeface="Product Sans" panose="020B0403030502040203" pitchFamily="34" charset="0"/>
              </a:rPr>
              <a:t>P(</a:t>
            </a:r>
            <a:r>
              <a:rPr lang="en-US" sz="2800" i="1" dirty="0" err="1">
                <a:latin typeface="Product Sans" panose="020B0403030502040203" pitchFamily="34" charset="0"/>
              </a:rPr>
              <a:t>w,t</a:t>
            </a:r>
            <a:r>
              <a:rPr lang="en-US" sz="2800" i="1" dirty="0">
                <a:latin typeface="Product Sans" panose="020B0403030502040203" pitchFamily="34" charset="0"/>
              </a:rPr>
              <a:t>)</a:t>
            </a:r>
            <a:r>
              <a:rPr lang="en-US" sz="2800" dirty="0">
                <a:latin typeface="Product Sans" panose="020B0403030502040203" pitchFamily="34" charset="0"/>
              </a:rPr>
              <a:t> from </a:t>
            </a:r>
            <a:r>
              <a:rPr lang="en-US" sz="2800" i="1" dirty="0">
                <a:latin typeface="Product Sans" panose="020B0403030502040203" pitchFamily="34" charset="0"/>
              </a:rPr>
              <a:t>t</a:t>
            </a:r>
            <a:r>
              <a:rPr lang="en-US" sz="2800" i="1" baseline="-25000" dirty="0">
                <a:latin typeface="Product Sans" panose="020B0403030502040203" pitchFamily="34" charset="0"/>
              </a:rPr>
              <a:t>0</a:t>
            </a:r>
            <a:r>
              <a:rPr lang="en-US" sz="2800" dirty="0">
                <a:latin typeface="Product Sans" panose="020B0403030502040203" pitchFamily="34" charset="0"/>
              </a:rPr>
              <a:t> to </a:t>
            </a:r>
            <a:r>
              <a:rPr lang="en-US" sz="2800" i="1" dirty="0">
                <a:latin typeface="Product Sans" panose="020B0403030502040203" pitchFamily="34" charset="0"/>
              </a:rPr>
              <a:t>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57DA8C-7B3E-4908-A1FE-DA757B1159C8}"/>
              </a:ext>
            </a:extLst>
          </p:cNvPr>
          <p:cNvSpPr txBox="1"/>
          <p:nvPr/>
        </p:nvSpPr>
        <p:spPr>
          <a:xfrm>
            <a:off x="5069031" y="4218709"/>
            <a:ext cx="4054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Heat dissipated by dynamics of the weight</a:t>
            </a:r>
            <a:endParaRPr lang="en-US" sz="2800" i="1" dirty="0">
              <a:latin typeface="Product Sans" panose="020B0403030502040203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81C15E-2805-4045-8F3E-6C04F2B29E32}"/>
              </a:ext>
            </a:extLst>
          </p:cNvPr>
          <p:cNvCxnSpPr>
            <a:cxnSpLocks/>
          </p:cNvCxnSpPr>
          <p:nvPr/>
        </p:nvCxnSpPr>
        <p:spPr>
          <a:xfrm flipH="1">
            <a:off x="2992582" y="2722418"/>
            <a:ext cx="1600200" cy="12884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6C81A2-CA45-4B31-A4C1-F0DE8F171038}"/>
              </a:ext>
            </a:extLst>
          </p:cNvPr>
          <p:cNvCxnSpPr>
            <a:cxnSpLocks/>
          </p:cNvCxnSpPr>
          <p:nvPr/>
        </p:nvCxnSpPr>
        <p:spPr>
          <a:xfrm>
            <a:off x="6096001" y="2722418"/>
            <a:ext cx="294408" cy="13923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34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8355-2EF1-419B-B25F-B5D2B048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Thermodyn</a:t>
            </a:r>
            <a:r>
              <a:rPr lang="en-US" dirty="0"/>
              <a:t>. of Learning – Simple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B844F-D29D-401A-9993-B092BF809599}"/>
              </a:ext>
            </a:extLst>
          </p:cNvPr>
          <p:cNvSpPr txBox="1"/>
          <p:nvPr/>
        </p:nvSpPr>
        <p:spPr>
          <a:xfrm>
            <a:off x="8229600" y="1821926"/>
            <a:ext cx="3522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(Learning Efficiency)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3D84C-17A7-479A-BC43-11FDC890D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82" y="1527781"/>
            <a:ext cx="4561609" cy="11115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094A42-FDE1-4760-8264-16180FE89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36" y="3787281"/>
            <a:ext cx="4222527" cy="6207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B1FF27-2CE1-4BF8-AC79-F0854A6E5D42}"/>
                  </a:ext>
                </a:extLst>
              </p:cNvPr>
              <p:cNvSpPr txBox="1"/>
              <p:nvPr/>
            </p:nvSpPr>
            <p:spPr>
              <a:xfrm>
                <a:off x="1582704" y="4536633"/>
                <a:ext cx="818475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>
                    <a:latin typeface="Product Sans" panose="020B0403030502040203" pitchFamily="34" charset="0"/>
                  </a:rPr>
                  <a:t>Integrate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>
                    <a:latin typeface="Product Sans" panose="020B0403030502040203" pitchFamily="34" charset="0"/>
                  </a:rPr>
                  <a:t> out of PDE </a:t>
                </a:r>
                <a:r>
                  <a:rPr lang="en-US" sz="2400" dirty="0">
                    <a:latin typeface="Product Sans" panose="020B0403030502040203" pitchFamily="34" charset="0"/>
                    <a:sym typeface="Wingdings" panose="05000000000000000000" pitchFamily="2" charset="2"/>
                  </a:rPr>
                  <a:t> Yields Fokker-Planck Equation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>
                    <a:latin typeface="Product Sans" panose="020B0403030502040203" pitchFamily="34" charset="0"/>
                    <a:sym typeface="Wingdings" panose="05000000000000000000" pitchFamily="2" charset="2"/>
                  </a:rPr>
                  <a:t>Solve Fokker-Planck Equation  Yields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>
                  <a:latin typeface="Product Sans" panose="020B0403030502040203" pitchFamily="34" charset="0"/>
                  <a:sym typeface="Wingdings" panose="05000000000000000000" pitchFamily="2" charset="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>
                    <a:latin typeface="Product Sans" panose="020B0403030502040203" pitchFamily="34" charset="0"/>
                    <a:sym typeface="Wingdings" panose="05000000000000000000" pitchFamily="2" charset="2"/>
                  </a:rPr>
                  <a:t>Integrate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𝑦</m:t>
                    </m:r>
                  </m:oMath>
                </a14:m>
                <a:r>
                  <a:rPr lang="en-US" sz="2400" dirty="0">
                    <a:latin typeface="Product Sans" panose="020B0403030502040203" pitchFamily="34" charset="0"/>
                  </a:rPr>
                  <a:t> out </a:t>
                </a:r>
                <a:r>
                  <a:rPr lang="en-US" sz="2400" dirty="0" err="1">
                    <a:latin typeface="Product Sans" panose="020B0403030502040203" pitchFamily="34" charset="0"/>
                  </a:rPr>
                  <a:t>of</a:t>
                </a:r>
                <a:r>
                  <a:rPr lang="en-US" sz="2400" dirty="0">
                    <a:latin typeface="Product Sans" panose="020B0403030502040203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400" dirty="0">
                    <a:latin typeface="Product Sans" panose="020B0403030502040203" pitchFamily="34" charset="0"/>
                  </a:rPr>
                  <a:t> to get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Product Sans" panose="020B0403030502040203" pitchFamily="34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dirty="0">
                    <a:latin typeface="Product Sans" panose="020B0403030502040203" pitchFamily="34" charset="0"/>
                  </a:rPr>
                  <a:t>Compute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en-US" sz="2400" dirty="0">
                    <a:latin typeface="Product Sans" panose="020B0403030502040203" pitchFamily="34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latin typeface="Product Sans" panose="020B0403030502040203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7B1FF27-2CE1-4BF8-AC79-F0854A6E5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704" y="4536633"/>
                <a:ext cx="8184751" cy="1569660"/>
              </a:xfrm>
              <a:prstGeom prst="rect">
                <a:avLst/>
              </a:prstGeom>
              <a:blipFill>
                <a:blip r:embed="rId5"/>
                <a:stretch>
                  <a:fillRect l="-1192" t="-3101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CDC92C42-64B7-4DEA-B47E-98FEC4B4D48A}"/>
              </a:ext>
            </a:extLst>
          </p:cNvPr>
          <p:cNvSpPr/>
          <p:nvPr/>
        </p:nvSpPr>
        <p:spPr>
          <a:xfrm>
            <a:off x="3864762" y="1302698"/>
            <a:ext cx="2817247" cy="79508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8907C7-0CF8-4C35-A6D0-1823B0B1ADB7}"/>
              </a:ext>
            </a:extLst>
          </p:cNvPr>
          <p:cNvSpPr/>
          <p:nvPr/>
        </p:nvSpPr>
        <p:spPr>
          <a:xfrm>
            <a:off x="5444836" y="2179561"/>
            <a:ext cx="1319646" cy="60174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1B497F-26C0-4A0C-A3AE-BFAE910CB9BF}"/>
              </a:ext>
            </a:extLst>
          </p:cNvPr>
          <p:cNvSpPr/>
          <p:nvPr/>
        </p:nvSpPr>
        <p:spPr>
          <a:xfrm>
            <a:off x="6764482" y="1685349"/>
            <a:ext cx="955963" cy="79508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9DD518-5A49-4BD5-A3B2-3B9D99D7AD5D}"/>
              </a:ext>
            </a:extLst>
          </p:cNvPr>
          <p:cNvSpPr/>
          <p:nvPr/>
        </p:nvSpPr>
        <p:spPr>
          <a:xfrm>
            <a:off x="2825672" y="1556772"/>
            <a:ext cx="955963" cy="79508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65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1D70-A5DA-4D2C-A060-45C4FB4C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DF01-0512-4799-BE51-4F93CBA5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Speech Processing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Speech Recognition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Blind Source Separation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Speech Enhancement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Speaker Verification &amp; Speaker Diarization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Deep Learning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Stochastic Thermodynamics of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Deep Relaxation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Analyzing Neural Networks via Information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Residual Networks as a Mean-Field Optimal Control Problem</a:t>
            </a:r>
          </a:p>
        </p:txBody>
      </p:sp>
    </p:spTree>
    <p:extLst>
      <p:ext uri="{BB962C8B-B14F-4D97-AF65-F5344CB8AC3E}">
        <p14:creationId xmlns:p14="http://schemas.microsoft.com/office/powerpoint/2010/main" val="18180808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8355-2EF1-419B-B25F-B5D2B048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Thermodyn</a:t>
            </a:r>
            <a:r>
              <a:rPr lang="en-US" dirty="0"/>
              <a:t>. of Learning – Simple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B844F-D29D-401A-9993-B092BF809599}"/>
              </a:ext>
            </a:extLst>
          </p:cNvPr>
          <p:cNvSpPr txBox="1"/>
          <p:nvPr/>
        </p:nvSpPr>
        <p:spPr>
          <a:xfrm>
            <a:off x="8229600" y="1821926"/>
            <a:ext cx="3522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(Learning Efficiency)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3D84C-17A7-479A-BC43-11FDC890D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82" y="1527781"/>
            <a:ext cx="4561609" cy="111151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DC92C42-64B7-4DEA-B47E-98FEC4B4D48A}"/>
              </a:ext>
            </a:extLst>
          </p:cNvPr>
          <p:cNvSpPr/>
          <p:nvPr/>
        </p:nvSpPr>
        <p:spPr>
          <a:xfrm>
            <a:off x="3864762" y="1302698"/>
            <a:ext cx="2817247" cy="79508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8907C7-0CF8-4C35-A6D0-1823B0B1ADB7}"/>
              </a:ext>
            </a:extLst>
          </p:cNvPr>
          <p:cNvSpPr/>
          <p:nvPr/>
        </p:nvSpPr>
        <p:spPr>
          <a:xfrm>
            <a:off x="3865417" y="2179560"/>
            <a:ext cx="1423556" cy="60174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1B497F-26C0-4A0C-A3AE-BFAE910CB9BF}"/>
              </a:ext>
            </a:extLst>
          </p:cNvPr>
          <p:cNvSpPr/>
          <p:nvPr/>
        </p:nvSpPr>
        <p:spPr>
          <a:xfrm>
            <a:off x="6764482" y="1685349"/>
            <a:ext cx="955963" cy="79508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9DD518-5A49-4BD5-A3B2-3B9D99D7AD5D}"/>
              </a:ext>
            </a:extLst>
          </p:cNvPr>
          <p:cNvSpPr/>
          <p:nvPr/>
        </p:nvSpPr>
        <p:spPr>
          <a:xfrm>
            <a:off x="2825672" y="1556772"/>
            <a:ext cx="955963" cy="795083"/>
          </a:xfrm>
          <a:prstGeom prst="rect">
            <a:avLst/>
          </a:prstGeom>
          <a:solidFill>
            <a:srgbClr val="FFFFFF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D3A09A-B48A-4B3A-86E1-12043B1996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3315233"/>
            <a:ext cx="9133609" cy="8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750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8355-2EF1-419B-B25F-B5D2B048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Thermodyn</a:t>
            </a:r>
            <a:r>
              <a:rPr lang="en-US" dirty="0"/>
              <a:t>. of Learning – Simple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9B844F-D29D-401A-9993-B092BF809599}"/>
              </a:ext>
            </a:extLst>
          </p:cNvPr>
          <p:cNvSpPr txBox="1"/>
          <p:nvPr/>
        </p:nvSpPr>
        <p:spPr>
          <a:xfrm>
            <a:off x="8229600" y="1821926"/>
            <a:ext cx="3522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(Learning Efficiency)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3D84C-17A7-479A-BC43-11FDC890D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82" y="1527781"/>
            <a:ext cx="4561609" cy="111151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2A6D892-5925-42A8-B73C-EB3E1361BE04}"/>
              </a:ext>
            </a:extLst>
          </p:cNvPr>
          <p:cNvGrpSpPr/>
          <p:nvPr/>
        </p:nvGrpSpPr>
        <p:grpSpPr>
          <a:xfrm>
            <a:off x="3429000" y="2715670"/>
            <a:ext cx="4291445" cy="4355633"/>
            <a:chOff x="3470564" y="2154728"/>
            <a:chExt cx="4561609" cy="49339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7D9392-D3F5-45AC-A3DF-596C53E7D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0564" y="2154728"/>
              <a:ext cx="4561609" cy="412796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9CED3F7-F898-4C0D-8D02-FA60FBA57086}"/>
                    </a:ext>
                  </a:extLst>
                </p:cNvPr>
                <p:cNvSpPr txBox="1"/>
                <p:nvPr/>
              </p:nvSpPr>
              <p:spPr>
                <a:xfrm>
                  <a:off x="5942528" y="6226929"/>
                  <a:ext cx="306944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ν</m:t>
                        </m:r>
                      </m:oMath>
                    </m:oMathPara>
                  </a14:m>
                  <a:endParaRPr lang="en-US" sz="2800" b="0" dirty="0"/>
                </a:p>
                <a:p>
                  <a:endParaRPr lang="en-US" sz="28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9CED3F7-F898-4C0D-8D02-FA60FBA57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2528" y="6226929"/>
                  <a:ext cx="306944" cy="86177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528891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78355-2EF1-419B-B25F-B5D2B048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Thermodyn</a:t>
            </a:r>
            <a:r>
              <a:rPr lang="en-US" dirty="0"/>
              <a:t>. of Learning – Multiple Neurons and Multiple Weights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38F80-CCE5-4AA8-88D0-EACED8E30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47" y="1579418"/>
            <a:ext cx="6791204" cy="52993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945F04-DC74-4307-91AE-3291CFF78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581" y="3337475"/>
            <a:ext cx="1848283" cy="46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493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1D70-A5DA-4D2C-A060-45C4FB4C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DF01-0512-4799-BE51-4F93CBA5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Speech Processing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Speech Recognition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Blind Source Separation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Speech Enhancement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Speaker Verification &amp; Speaker Diarization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Deep Learning Theory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Stochastic Thermodynamics of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Deep Relaxation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Analyzing Neural Networks via Information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Residual Networks as a Mean-Field Optimal Control Problem</a:t>
            </a:r>
          </a:p>
        </p:txBody>
      </p:sp>
    </p:spTree>
    <p:extLst>
      <p:ext uri="{BB962C8B-B14F-4D97-AF65-F5344CB8AC3E}">
        <p14:creationId xmlns:p14="http://schemas.microsoft.com/office/powerpoint/2010/main" val="25686923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1D70-A5DA-4D2C-A060-45C4FB4C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DF01-0512-4799-BE51-4F93CBA5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Speech Processing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Speech Recognition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Blind Source Separation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Speech Enhancement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Speaker Verification &amp; Speaker Diarization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Learning Theory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Thermodynamics of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u="sng" dirty="0"/>
              <a:t>Deep Relaxation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Analyzing Neural Networks via Information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Residual Networks as a Mean-Field Optimal Control Problem</a:t>
            </a:r>
          </a:p>
        </p:txBody>
      </p:sp>
    </p:spTree>
    <p:extLst>
      <p:ext uri="{BB962C8B-B14F-4D97-AF65-F5344CB8AC3E}">
        <p14:creationId xmlns:p14="http://schemas.microsoft.com/office/powerpoint/2010/main" val="1146474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4202-37EE-4577-83C7-3260F702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Relaxation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6585F-6228-407A-B94C-ABA352833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27" y="1300150"/>
            <a:ext cx="5997945" cy="51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06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4202-37EE-4577-83C7-3260F702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Relaxation – Heat Equation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CB8A9-41D4-4C94-B2C3-49935484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108" y="2673996"/>
            <a:ext cx="9733772" cy="25301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8C6D5A-350A-46F5-BFCD-9B8E045B2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616" y="1050928"/>
            <a:ext cx="4209184" cy="1623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8BA25E-2766-465A-8F76-7CEC47FEE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424" y="5538768"/>
            <a:ext cx="541871" cy="645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93ABE0-7E04-45AD-A36B-6B021AD711CD}"/>
              </a:ext>
            </a:extLst>
          </p:cNvPr>
          <p:cNvSpPr txBox="1"/>
          <p:nvPr/>
        </p:nvSpPr>
        <p:spPr>
          <a:xfrm>
            <a:off x="1769295" y="5538768"/>
            <a:ext cx="632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is representative of variance, as well as time for a heat equation solution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AC3D5-9D2D-4AD8-9275-8DAABC671F28}"/>
              </a:ext>
            </a:extLst>
          </p:cNvPr>
          <p:cNvSpPr txBox="1"/>
          <p:nvPr/>
        </p:nvSpPr>
        <p:spPr>
          <a:xfrm>
            <a:off x="4664895" y="2747040"/>
            <a:ext cx="632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Product Sans" panose="020B0403030502040203" pitchFamily="34" charset="0"/>
              </a:rPr>
              <a:t>= </a:t>
            </a:r>
            <a:r>
              <a:rPr lang="en-US" sz="2800" b="1" u="sng" dirty="0">
                <a:latin typeface="Product Sans" panose="020B0403030502040203" pitchFamily="34" charset="0"/>
              </a:rPr>
              <a:t>local entropy</a:t>
            </a:r>
          </a:p>
        </p:txBody>
      </p:sp>
    </p:spTree>
    <p:extLst>
      <p:ext uri="{BB962C8B-B14F-4D97-AF65-F5344CB8AC3E}">
        <p14:creationId xmlns:p14="http://schemas.microsoft.com/office/powerpoint/2010/main" val="728306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4202-37EE-4577-83C7-3260F702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Relaxation – Local Entropy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CB8A9-41D4-4C94-B2C3-49935484A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" r="60174" b="73573"/>
          <a:stretch/>
        </p:blipFill>
        <p:spPr>
          <a:xfrm>
            <a:off x="2448560" y="1276245"/>
            <a:ext cx="3647440" cy="66864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E8D7D0-D730-4616-976A-94B8514653BA}"/>
              </a:ext>
            </a:extLst>
          </p:cNvPr>
          <p:cNvCxnSpPr/>
          <p:nvPr/>
        </p:nvCxnSpPr>
        <p:spPr>
          <a:xfrm flipV="1">
            <a:off x="4724400" y="2153920"/>
            <a:ext cx="0" cy="6299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9E2C9B-4E4C-4FDC-9F51-AB41A29232A2}"/>
              </a:ext>
            </a:extLst>
          </p:cNvPr>
          <p:cNvSpPr txBox="1"/>
          <p:nvPr/>
        </p:nvSpPr>
        <p:spPr>
          <a:xfrm>
            <a:off x="3947888" y="2816501"/>
            <a:ext cx="39914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Solution of the viscous Hamilton-Jacobi PDE</a:t>
            </a:r>
            <a:endParaRPr lang="en-US" sz="2800" u="sng" dirty="0">
              <a:latin typeface="Product Sans" panose="020B040303050204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E332BA-7C4D-4315-AC54-EF1F4C70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888" y="3770608"/>
            <a:ext cx="6096000" cy="93419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6358A6-787D-4F6D-BCC1-A293DD7B60A2}"/>
              </a:ext>
            </a:extLst>
          </p:cNvPr>
          <p:cNvCxnSpPr>
            <a:cxnSpLocks/>
          </p:cNvCxnSpPr>
          <p:nvPr/>
        </p:nvCxnSpPr>
        <p:spPr>
          <a:xfrm>
            <a:off x="2915920" y="1944889"/>
            <a:ext cx="0" cy="28709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D87BCE7-D00B-44E9-B599-C9FDA602E8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101"/>
          <a:stretch/>
        </p:blipFill>
        <p:spPr>
          <a:xfrm>
            <a:off x="1137602" y="5035962"/>
            <a:ext cx="6708393" cy="1259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E5E0E5-9530-4674-8F41-286CCDA09A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37" t="50101"/>
          <a:stretch/>
        </p:blipFill>
        <p:spPr>
          <a:xfrm>
            <a:off x="6096000" y="5035962"/>
            <a:ext cx="5303838" cy="12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6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4202-37EE-4577-83C7-3260F702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600" dirty="0"/>
              <a:t>Deep Relaxation – Homogenization of Elastic SGDs</a:t>
            </a:r>
            <a:br>
              <a:rPr lang="en-US" sz="3600" dirty="0"/>
            </a:br>
            <a:r>
              <a:rPr lang="en-US" sz="3600" dirty="0"/>
              <a:t>Elastic SGD = Minimization of Local Entropy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470CEF-42B6-4916-A220-81CB7271C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99" y="2419445"/>
            <a:ext cx="3241041" cy="10263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EAC49F-362F-4C53-8228-6686A42CF512}"/>
              </a:ext>
            </a:extLst>
          </p:cNvPr>
          <p:cNvSpPr txBox="1"/>
          <p:nvPr/>
        </p:nvSpPr>
        <p:spPr>
          <a:xfrm>
            <a:off x="589280" y="2015461"/>
            <a:ext cx="542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Consider the following stochastic differential </a:t>
            </a:r>
            <a:r>
              <a:rPr lang="en-US" dirty="0" err="1">
                <a:latin typeface="Product Sans" panose="020B0403030502040203" pitchFamily="34" charset="0"/>
              </a:rPr>
              <a:t>eqns</a:t>
            </a:r>
            <a:endParaRPr lang="en-US" u="sng" dirty="0">
              <a:latin typeface="Product Sans" panose="020B0403030502040203" pitchFamily="34" charset="0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53E7C88B-5E71-4F30-9BEA-1AB96A7CED5F}"/>
              </a:ext>
            </a:extLst>
          </p:cNvPr>
          <p:cNvCxnSpPr/>
          <p:nvPr/>
        </p:nvCxnSpPr>
        <p:spPr>
          <a:xfrm rot="10800000">
            <a:off x="3572508" y="3366262"/>
            <a:ext cx="487680" cy="386080"/>
          </a:xfrm>
          <a:prstGeom prst="bentConnector3">
            <a:avLst>
              <a:gd name="adj1" fmla="val 1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761F6DD-7818-4C5A-9A19-B8879454EA47}"/>
              </a:ext>
            </a:extLst>
          </p:cNvPr>
          <p:cNvSpPr txBox="1"/>
          <p:nvPr/>
        </p:nvSpPr>
        <p:spPr>
          <a:xfrm>
            <a:off x="4060189" y="3570713"/>
            <a:ext cx="1517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roduct Sans" panose="020B0403030502040203" pitchFamily="34" charset="0"/>
              </a:rPr>
              <a:t>Homogenization parameter</a:t>
            </a:r>
            <a:endParaRPr lang="en-US" sz="1400" u="sng" dirty="0">
              <a:latin typeface="Product Sans" panose="020B0403030502040203" pitchFamily="34" charset="0"/>
            </a:endParaRP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40F9AD2-B5D6-4008-AFDA-D194A8FCDAC6}"/>
              </a:ext>
            </a:extLst>
          </p:cNvPr>
          <p:cNvCxnSpPr>
            <a:cxnSpLocks/>
          </p:cNvCxnSpPr>
          <p:nvPr/>
        </p:nvCxnSpPr>
        <p:spPr>
          <a:xfrm rot="10800000">
            <a:off x="2156461" y="3382769"/>
            <a:ext cx="1416046" cy="369575"/>
          </a:xfrm>
          <a:prstGeom prst="bentConnector3">
            <a:avLst>
              <a:gd name="adj1" fmla="val 10022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699106C-0CEA-422F-9E56-AA333A1D5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981" y="3325057"/>
            <a:ext cx="3660140" cy="6762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65FF96-C32D-413E-B036-27CBEBB11F81}"/>
              </a:ext>
            </a:extLst>
          </p:cNvPr>
          <p:cNvSpPr txBox="1"/>
          <p:nvPr/>
        </p:nvSpPr>
        <p:spPr>
          <a:xfrm>
            <a:off x="4745985" y="2760959"/>
            <a:ext cx="6502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Product Sans" panose="020B0403030502040203" pitchFamily="34" charset="0"/>
              </a:rPr>
              <a:t>with</a:t>
            </a:r>
            <a:endParaRPr lang="en-US" sz="1400" u="sng" dirty="0">
              <a:latin typeface="Product Sans" panose="020B040303050204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449BBFF-CCD2-4723-B02F-41FE31C73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981" y="4663490"/>
            <a:ext cx="2663111" cy="91885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24E8774-C25D-4C82-B689-EB564346FA7C}"/>
              </a:ext>
            </a:extLst>
          </p:cNvPr>
          <p:cNvSpPr txBox="1"/>
          <p:nvPr/>
        </p:nvSpPr>
        <p:spPr>
          <a:xfrm>
            <a:off x="589280" y="4216762"/>
            <a:ext cx="3037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They then prove that</a:t>
            </a:r>
            <a:endParaRPr lang="en-US" u="sng" dirty="0">
              <a:latin typeface="Product Sans" panose="020B040303050204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1A3CC7-C5DD-4161-8A6F-2A6B5E152062}"/>
              </a:ext>
            </a:extLst>
          </p:cNvPr>
          <p:cNvSpPr txBox="1"/>
          <p:nvPr/>
        </p:nvSpPr>
        <p:spPr>
          <a:xfrm>
            <a:off x="589280" y="1445302"/>
            <a:ext cx="542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Local Entropy Loss</a:t>
            </a:r>
            <a:endParaRPr lang="en-US" sz="2400" u="sng" dirty="0">
              <a:latin typeface="Product Sans" panose="020B0403030502040203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18750D2-09A6-471D-BB6A-17D8675EF0EE}"/>
              </a:ext>
            </a:extLst>
          </p:cNvPr>
          <p:cNvCxnSpPr>
            <a:cxnSpLocks/>
          </p:cNvCxnSpPr>
          <p:nvPr/>
        </p:nvCxnSpPr>
        <p:spPr>
          <a:xfrm>
            <a:off x="6096000" y="1335289"/>
            <a:ext cx="0" cy="53942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41E25BC0-A787-4FCB-A9A8-9404543A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6981" y="5759573"/>
            <a:ext cx="4216394" cy="969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00AFB44-AAB9-410E-98DF-43B8D2AA156A}"/>
              </a:ext>
            </a:extLst>
          </p:cNvPr>
          <p:cNvSpPr txBox="1"/>
          <p:nvPr/>
        </p:nvSpPr>
        <p:spPr>
          <a:xfrm>
            <a:off x="6431280" y="1445302"/>
            <a:ext cx="3708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Elastic SGDs</a:t>
            </a:r>
            <a:endParaRPr lang="en-US" sz="2400" u="sng" dirty="0">
              <a:latin typeface="Product Sans" panose="020B040303050204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FDB61A-0646-43BB-82AA-6091B9B7DB16}"/>
              </a:ext>
            </a:extLst>
          </p:cNvPr>
          <p:cNvSpPr txBox="1"/>
          <p:nvPr/>
        </p:nvSpPr>
        <p:spPr>
          <a:xfrm>
            <a:off x="6431280" y="2012654"/>
            <a:ext cx="542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Neural Networks solve: </a:t>
            </a:r>
            <a:endParaRPr lang="en-US" u="sng" dirty="0">
              <a:latin typeface="Product Sans" panose="020B040303050204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1D07D7E-DC9E-43EC-A741-98F6F81F04B8}"/>
              </a:ext>
            </a:extLst>
          </p:cNvPr>
          <p:cNvSpPr txBox="1"/>
          <p:nvPr/>
        </p:nvSpPr>
        <p:spPr>
          <a:xfrm>
            <a:off x="6431280" y="2491371"/>
            <a:ext cx="542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Elastic SGDs solve: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7E7FAB6-C56A-4253-B7A1-540E5B669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3999" y="1842095"/>
            <a:ext cx="2299211" cy="5773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D96D992-96B3-4D33-9F03-22C4F113F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858" y="2372369"/>
            <a:ext cx="3211362" cy="72091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C676409-8D7C-4673-BCD9-E8611CA6C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399" y="3663159"/>
            <a:ext cx="4343401" cy="12280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303CE4E-BE9E-44A1-B5B6-9B8A8B9C0EDD}"/>
              </a:ext>
            </a:extLst>
          </p:cNvPr>
          <p:cNvSpPr txBox="1"/>
          <p:nvPr/>
        </p:nvSpPr>
        <p:spPr>
          <a:xfrm>
            <a:off x="6511142" y="3202672"/>
            <a:ext cx="542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They then prove that this yields the formulation</a:t>
            </a:r>
          </a:p>
        </p:txBody>
      </p:sp>
    </p:spTree>
    <p:extLst>
      <p:ext uri="{BB962C8B-B14F-4D97-AF65-F5344CB8AC3E}">
        <p14:creationId xmlns:p14="http://schemas.microsoft.com/office/powerpoint/2010/main" val="203407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5" grpId="0"/>
      <p:bldP spid="37" grpId="0"/>
      <p:bldP spid="38" grpId="0"/>
      <p:bldP spid="4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4202-37EE-4577-83C7-3260F702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Deep Relaxation – Stochastic Optimal Control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CB8A9-41D4-4C94-B2C3-49935484A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3" r="60174" b="73573"/>
          <a:stretch/>
        </p:blipFill>
        <p:spPr>
          <a:xfrm>
            <a:off x="2448560" y="1276245"/>
            <a:ext cx="3647440" cy="66864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E8D7D0-D730-4616-976A-94B8514653BA}"/>
              </a:ext>
            </a:extLst>
          </p:cNvPr>
          <p:cNvCxnSpPr>
            <a:cxnSpLocks/>
          </p:cNvCxnSpPr>
          <p:nvPr/>
        </p:nvCxnSpPr>
        <p:spPr>
          <a:xfrm flipH="1">
            <a:off x="6248400" y="1584960"/>
            <a:ext cx="1676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9E2C9B-4E4C-4FDC-9F51-AB41A29232A2}"/>
              </a:ext>
            </a:extLst>
          </p:cNvPr>
          <p:cNvSpPr txBox="1"/>
          <p:nvPr/>
        </p:nvSpPr>
        <p:spPr>
          <a:xfrm>
            <a:off x="8048177" y="1241545"/>
            <a:ext cx="3229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roduct Sans" panose="020B0403030502040203" pitchFamily="34" charset="0"/>
              </a:rPr>
              <a:t>Solution of the viscous Hamilton-Jacobi PDE</a:t>
            </a:r>
            <a:endParaRPr lang="en-US" sz="2000" u="sng" dirty="0">
              <a:latin typeface="Product Sans" panose="020B040303050204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E332BA-7C4D-4315-AC54-EF1F4C70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1944889"/>
            <a:ext cx="3529872" cy="5409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B672BB-6242-4B22-94BC-4BDC04053003}"/>
              </a:ext>
            </a:extLst>
          </p:cNvPr>
          <p:cNvSpPr txBox="1"/>
          <p:nvPr/>
        </p:nvSpPr>
        <p:spPr>
          <a:xfrm>
            <a:off x="838200" y="2485830"/>
            <a:ext cx="8136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roduct Sans" panose="020B0403030502040203" pitchFamily="34" charset="0"/>
              </a:rPr>
              <a:t>This can then be posed as a stochastic optimal control problem!</a:t>
            </a:r>
            <a:endParaRPr lang="en-US" sz="2000" u="sng" dirty="0">
              <a:latin typeface="Product Sans" panose="020B040303050204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1AD55A-2B67-41BF-A7B4-F66CC55414EC}"/>
              </a:ext>
            </a:extLst>
          </p:cNvPr>
          <p:cNvSpPr txBox="1"/>
          <p:nvPr/>
        </p:nvSpPr>
        <p:spPr>
          <a:xfrm>
            <a:off x="914399" y="1464597"/>
            <a:ext cx="1224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roduct Sans" panose="020B0403030502040203" pitchFamily="34" charset="0"/>
              </a:rPr>
              <a:t>Because</a:t>
            </a:r>
            <a:endParaRPr lang="en-US" sz="2000" u="sng" dirty="0">
              <a:latin typeface="Product Sans" panose="020B040303050204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C4C6D-3DA3-49E4-BD2E-1F85D85DB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839" y="3028512"/>
            <a:ext cx="6137277" cy="608768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7FC0740-23E4-4A00-9CD4-B41CB7EC2D87}"/>
              </a:ext>
            </a:extLst>
          </p:cNvPr>
          <p:cNvCxnSpPr>
            <a:cxnSpLocks/>
          </p:cNvCxnSpPr>
          <p:nvPr/>
        </p:nvCxnSpPr>
        <p:spPr>
          <a:xfrm rot="10800000">
            <a:off x="5285741" y="3595064"/>
            <a:ext cx="1416046" cy="369575"/>
          </a:xfrm>
          <a:prstGeom prst="bentConnector3">
            <a:avLst>
              <a:gd name="adj1" fmla="val 10022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BEFA545-37E9-427A-8DC9-74F6E81D91CF}"/>
              </a:ext>
            </a:extLst>
          </p:cNvPr>
          <p:cNvSpPr txBox="1"/>
          <p:nvPr/>
        </p:nvSpPr>
        <p:spPr>
          <a:xfrm>
            <a:off x="6700520" y="3728076"/>
            <a:ext cx="1224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roduct Sans" panose="020B0403030502040203" pitchFamily="34" charset="0"/>
              </a:rPr>
              <a:t>Control</a:t>
            </a:r>
            <a:endParaRPr lang="en-US" sz="2000" u="sng" dirty="0">
              <a:latin typeface="Product Sans" panose="020B040303050204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54FFB4-0254-49E4-A8F8-26EDB43E9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119" y="2923909"/>
            <a:ext cx="1312681" cy="366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3BB413-08CB-45C1-9819-E91D6A97D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8118" y="3314114"/>
            <a:ext cx="1312681" cy="385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7A9659-8963-479C-BD53-B198FD283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9612" y="3988667"/>
            <a:ext cx="5591268" cy="11476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A8E0DF-4385-4D17-B603-D10AD7AD6033}"/>
              </a:ext>
            </a:extLst>
          </p:cNvPr>
          <p:cNvSpPr txBox="1"/>
          <p:nvPr/>
        </p:nvSpPr>
        <p:spPr>
          <a:xfrm>
            <a:off x="838200" y="3641383"/>
            <a:ext cx="4262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roduct Sans" panose="020B0403030502040203" pitchFamily="34" charset="0"/>
              </a:rPr>
              <a:t>Hamilton-Jacobi-Bellman Equation</a:t>
            </a:r>
            <a:endParaRPr lang="en-US" sz="2000" u="sng" dirty="0">
              <a:latin typeface="Product Sans" panose="020B0403030502040203" pitchFamily="34" charset="0"/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3502B1D-90CC-4D6C-8D23-A417D0C12E2B}"/>
              </a:ext>
            </a:extLst>
          </p:cNvPr>
          <p:cNvCxnSpPr>
            <a:cxnSpLocks/>
          </p:cNvCxnSpPr>
          <p:nvPr/>
        </p:nvCxnSpPr>
        <p:spPr>
          <a:xfrm rot="10800000">
            <a:off x="5753101" y="5088252"/>
            <a:ext cx="1416046" cy="369575"/>
          </a:xfrm>
          <a:prstGeom prst="bentConnector3">
            <a:avLst>
              <a:gd name="adj1" fmla="val 10022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5395E05-ADF2-4F52-B9AA-ED8AF24A591D}"/>
              </a:ext>
            </a:extLst>
          </p:cNvPr>
          <p:cNvCxnSpPr>
            <a:cxnSpLocks/>
          </p:cNvCxnSpPr>
          <p:nvPr/>
        </p:nvCxnSpPr>
        <p:spPr>
          <a:xfrm rot="10800000">
            <a:off x="3684274" y="4951562"/>
            <a:ext cx="3402326" cy="1073318"/>
          </a:xfrm>
          <a:prstGeom prst="bentConnector3">
            <a:avLst>
              <a:gd name="adj1" fmla="val 9986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85B4558-2206-4393-9F5C-07A66E7DDB51}"/>
              </a:ext>
            </a:extLst>
          </p:cNvPr>
          <p:cNvSpPr txBox="1"/>
          <p:nvPr/>
        </p:nvSpPr>
        <p:spPr>
          <a:xfrm>
            <a:off x="7169147" y="5220518"/>
            <a:ext cx="1224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>
              <a:latin typeface="Product Sans" panose="020B040303050204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58B92E-AC22-482A-A0AC-0297BD46E352}"/>
              </a:ext>
            </a:extLst>
          </p:cNvPr>
          <p:cNvSpPr txBox="1"/>
          <p:nvPr/>
        </p:nvSpPr>
        <p:spPr>
          <a:xfrm>
            <a:off x="7169147" y="5257773"/>
            <a:ext cx="3402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roduct Sans" panose="020B0403030502040203" pitchFamily="34" charset="0"/>
              </a:rPr>
              <a:t>Quadratic Running Cost</a:t>
            </a:r>
            <a:endParaRPr lang="en-US" sz="2000" u="sng" dirty="0">
              <a:latin typeface="Product Sans" panose="020B040303050204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AE9A00-F928-4EC7-9F69-6B4C8B10B0CB}"/>
              </a:ext>
            </a:extLst>
          </p:cNvPr>
          <p:cNvSpPr txBox="1"/>
          <p:nvPr/>
        </p:nvSpPr>
        <p:spPr>
          <a:xfrm>
            <a:off x="7169147" y="5809058"/>
            <a:ext cx="3402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roduct Sans" panose="020B0403030502040203" pitchFamily="34" charset="0"/>
              </a:rPr>
              <a:t>Terminal Cost</a:t>
            </a:r>
            <a:endParaRPr lang="en-US" sz="2000" u="sng" dirty="0"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0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18" grpId="1"/>
      <p:bldP spid="19" grpId="0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1D70-A5DA-4D2C-A060-45C4FB4C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of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DF01-0512-4799-BE51-4F93CBA5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Gaussian Mixture Models (GMM)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K-Means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K-Nearest Neighbors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Cepstrum</a:t>
            </a:r>
            <a:r>
              <a:rPr lang="en-US" dirty="0"/>
              <a:t> Coefficients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Mel-Frequency </a:t>
            </a:r>
            <a:r>
              <a:rPr lang="en-US" dirty="0" err="1"/>
              <a:t>Cepstrum</a:t>
            </a:r>
            <a:r>
              <a:rPr lang="en-US" dirty="0"/>
              <a:t> Coefficients (MFCCs)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Linear Prediction Coefficients (LPCs)</a:t>
            </a:r>
          </a:p>
        </p:txBody>
      </p:sp>
    </p:spTree>
    <p:extLst>
      <p:ext uri="{BB962C8B-B14F-4D97-AF65-F5344CB8AC3E}">
        <p14:creationId xmlns:p14="http://schemas.microsoft.com/office/powerpoint/2010/main" val="16426375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4202-37EE-4577-83C7-3260F702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Deep Relaxation – Stochastic Optimal Control Interpretation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672BB-6242-4B22-94BC-4BDC04053003}"/>
              </a:ext>
            </a:extLst>
          </p:cNvPr>
          <p:cNvSpPr txBox="1"/>
          <p:nvPr/>
        </p:nvSpPr>
        <p:spPr>
          <a:xfrm>
            <a:off x="1088842" y="3949645"/>
            <a:ext cx="5007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roduct Sans" panose="020B0403030502040203" pitchFamily="34" charset="0"/>
              </a:rPr>
              <a:t>They show that this specific case leads to </a:t>
            </a:r>
            <a:endParaRPr lang="en-US" sz="2000" u="sng" dirty="0">
              <a:latin typeface="Product Sans" panose="020B040303050204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7A9659-8963-479C-BD53-B198FD283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879" y="1101865"/>
            <a:ext cx="5591268" cy="11476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5B4558-2206-4393-9F5C-07A66E7DDB51}"/>
              </a:ext>
            </a:extLst>
          </p:cNvPr>
          <p:cNvSpPr txBox="1"/>
          <p:nvPr/>
        </p:nvSpPr>
        <p:spPr>
          <a:xfrm>
            <a:off x="7169147" y="5220518"/>
            <a:ext cx="1224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u="sng" dirty="0">
              <a:latin typeface="Product Sans" panose="020B040303050204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097FE-0BA3-4F42-ADE7-774C7F462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157" y="2286682"/>
            <a:ext cx="3748723" cy="7205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8EF7A1-9F4B-48E2-8740-601D8A82F6AC}"/>
              </a:ext>
            </a:extLst>
          </p:cNvPr>
          <p:cNvSpPr txBox="1"/>
          <p:nvPr/>
        </p:nvSpPr>
        <p:spPr>
          <a:xfrm>
            <a:off x="5640066" y="2347527"/>
            <a:ext cx="5993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roduct Sans" panose="020B0403030502040203" pitchFamily="34" charset="0"/>
              </a:rPr>
              <a:t>= minimum expected cost over all controls &amp; paths</a:t>
            </a:r>
            <a:endParaRPr lang="en-US" sz="2000" u="sng" dirty="0">
              <a:latin typeface="Product Sans" panose="020B040303050204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EBF144-C2FA-4D6F-AFBA-061D657F7CDD}"/>
              </a:ext>
            </a:extLst>
          </p:cNvPr>
          <p:cNvSpPr txBox="1"/>
          <p:nvPr/>
        </p:nvSpPr>
        <p:spPr>
          <a:xfrm>
            <a:off x="2795265" y="3027987"/>
            <a:ext cx="5260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roduct Sans" panose="020B0403030502040203" pitchFamily="34" charset="0"/>
              </a:rPr>
              <a:t>= viscosity solution of HJB PDE</a:t>
            </a:r>
            <a:endParaRPr lang="en-US" sz="2000" u="sng" dirty="0">
              <a:latin typeface="Product Sans" panose="020B040303050204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47B303-8A7B-489C-B515-E7F011B6D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746" y="2946090"/>
            <a:ext cx="4276094" cy="6003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5FE875E-4D9E-4E84-B8FF-B004B16CDD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157" y="4381840"/>
            <a:ext cx="2778076" cy="566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C1F78B-65F7-4A79-A303-6B1CE01CD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389" y="3579048"/>
            <a:ext cx="1877611" cy="37813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13FB321-0C13-4B1C-B314-915F5CC26873}"/>
              </a:ext>
            </a:extLst>
          </p:cNvPr>
          <p:cNvSpPr txBox="1"/>
          <p:nvPr/>
        </p:nvSpPr>
        <p:spPr>
          <a:xfrm>
            <a:off x="3498029" y="3578844"/>
            <a:ext cx="1048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roduct Sans" panose="020B0403030502040203" pitchFamily="34" charset="0"/>
              </a:rPr>
              <a:t>with </a:t>
            </a:r>
            <a:endParaRPr lang="en-US" sz="2000" u="sng" dirty="0">
              <a:latin typeface="Product Sans" panose="020B040303050204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523654-7065-466E-973B-F8DE3FA5677B}"/>
              </a:ext>
            </a:extLst>
          </p:cNvPr>
          <p:cNvSpPr txBox="1"/>
          <p:nvPr/>
        </p:nvSpPr>
        <p:spPr>
          <a:xfrm>
            <a:off x="1088842" y="5128195"/>
            <a:ext cx="8136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roduct Sans" panose="020B0403030502040203" pitchFamily="34" charset="0"/>
              </a:rPr>
              <a:t>They then finish the paper proving that</a:t>
            </a:r>
            <a:endParaRPr lang="en-US" sz="2000" u="sng" dirty="0">
              <a:latin typeface="Product Sans" panose="020B0403030502040203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C1D1B4-0179-48A2-B168-E5674C7D2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5127" y="5568813"/>
            <a:ext cx="6381746" cy="73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4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2" grpId="0"/>
      <p:bldP spid="23" grpId="0"/>
      <p:bldP spid="30" grpId="0"/>
      <p:bldP spid="3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04202-37EE-4577-83C7-3260F702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/>
              <a:t>Deep Relaxation – The       value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BAA30B-49B6-4228-9202-1C95999B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323" y="518432"/>
            <a:ext cx="541871" cy="6453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A6F80-FDB4-4850-91CC-8528E079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723" y="1747792"/>
            <a:ext cx="541871" cy="6453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EF5F935-E3BF-4F90-8BD7-7D769CA10B06}"/>
              </a:ext>
            </a:extLst>
          </p:cNvPr>
          <p:cNvSpPr txBox="1"/>
          <p:nvPr/>
        </p:nvSpPr>
        <p:spPr>
          <a:xfrm>
            <a:off x="2622546" y="1747792"/>
            <a:ext cx="67043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roduct Sans" panose="020B0403030502040203" pitchFamily="34" charset="0"/>
              </a:rPr>
              <a:t>helps define the smoothing factor of the Gaussian, which we know it can also represent time.</a:t>
            </a:r>
            <a:endParaRPr lang="en-US" sz="2000" u="sng" dirty="0">
              <a:latin typeface="Product Sans" panose="020B040303050204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E565E-97FC-4671-A72F-DB8B94445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7" t="6340" b="5294"/>
          <a:stretch/>
        </p:blipFill>
        <p:spPr>
          <a:xfrm>
            <a:off x="3847854" y="3429000"/>
            <a:ext cx="3778220" cy="6876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DC6894-96E9-47FC-9A45-FD6D467C1243}"/>
              </a:ext>
            </a:extLst>
          </p:cNvPr>
          <p:cNvSpPr txBox="1"/>
          <p:nvPr/>
        </p:nvSpPr>
        <p:spPr>
          <a:xfrm>
            <a:off x="1443986" y="3578788"/>
            <a:ext cx="2403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roduct Sans" panose="020B0403030502040203" pitchFamily="34" charset="0"/>
              </a:rPr>
              <a:t>Decay Rule:</a:t>
            </a:r>
            <a:endParaRPr lang="en-US" sz="2400" u="sng" dirty="0">
              <a:latin typeface="Product Sans" panose="020B040303050204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215A22-D32D-449F-B096-DE4DEB7213DE}"/>
              </a:ext>
            </a:extLst>
          </p:cNvPr>
          <p:cNvSpPr txBox="1"/>
          <p:nvPr/>
        </p:nvSpPr>
        <p:spPr>
          <a:xfrm>
            <a:off x="2185666" y="4567362"/>
            <a:ext cx="9488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Product Sans" panose="020B0403030502040203" pitchFamily="34" charset="0"/>
              </a:rPr>
              <a:t>Allows for a smooth loss function in the beginning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Product Sans" panose="020B0403030502040203" pitchFamily="34" charset="0"/>
              </a:rPr>
              <a:t>Preserve the locations of the minima in the end as       approaches 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5A23A7A-B2CE-4245-9D6A-2F61A9C6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163" y="4952082"/>
            <a:ext cx="393565" cy="4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7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4DFCE-E32B-43F0-999C-65223C3A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Relaxation – Experimental Results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D0301C-AC6E-475F-A233-0C51EE6238F3}"/>
              </a:ext>
            </a:extLst>
          </p:cNvPr>
          <p:cNvGrpSpPr/>
          <p:nvPr/>
        </p:nvGrpSpPr>
        <p:grpSpPr>
          <a:xfrm>
            <a:off x="139573" y="1355887"/>
            <a:ext cx="11912854" cy="3816093"/>
            <a:chOff x="139573" y="1122207"/>
            <a:chExt cx="11912854" cy="381609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ED9B522-381D-4A31-995B-4E8F98466D56}"/>
                </a:ext>
              </a:extLst>
            </p:cNvPr>
            <p:cNvGrpSpPr/>
            <p:nvPr/>
          </p:nvGrpSpPr>
          <p:grpSpPr>
            <a:xfrm>
              <a:off x="139573" y="1462499"/>
              <a:ext cx="11912854" cy="3475801"/>
              <a:chOff x="139573" y="1932124"/>
              <a:chExt cx="11912854" cy="347580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27909BF-3084-4F7F-A0C5-E4497E3784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573" y="1943943"/>
                <a:ext cx="3988964" cy="34639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BB7DA3C-D65A-4076-9441-20B85FA9C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0582" y="1932124"/>
                <a:ext cx="3957578" cy="346398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F625893-6918-4539-ACBE-A8A28F475C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8160" y="1943943"/>
                <a:ext cx="3914267" cy="3440343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0BE4EC-7B76-4C44-8F04-1585874B466A}"/>
                </a:ext>
              </a:extLst>
            </p:cNvPr>
            <p:cNvSpPr txBox="1"/>
            <p:nvPr/>
          </p:nvSpPr>
          <p:spPr>
            <a:xfrm>
              <a:off x="606019" y="1122209"/>
              <a:ext cx="3522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Product Sans" panose="020B0403030502040203" pitchFamily="34" charset="0"/>
                </a:rPr>
                <a:t>mnistfc</a:t>
              </a:r>
              <a:r>
                <a:rPr lang="en-US" sz="2400" dirty="0">
                  <a:latin typeface="Product Sans" panose="020B0403030502040203" pitchFamily="34" charset="0"/>
                </a:rPr>
                <a:t> | MNIST Dataset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EC45BA-4A27-4410-8E9B-695C6F59FD64}"/>
                </a:ext>
              </a:extLst>
            </p:cNvPr>
            <p:cNvSpPr txBox="1"/>
            <p:nvPr/>
          </p:nvSpPr>
          <p:spPr>
            <a:xfrm>
              <a:off x="4615642" y="1122208"/>
              <a:ext cx="35225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latin typeface="Product Sans" panose="020B0403030502040203" pitchFamily="34" charset="0"/>
                </a:rPr>
                <a:t>LeNet</a:t>
              </a:r>
              <a:r>
                <a:rPr lang="en-US" sz="2400" dirty="0">
                  <a:latin typeface="Product Sans" panose="020B0403030502040203" pitchFamily="34" charset="0"/>
                </a:rPr>
                <a:t> | MNIST Dataset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E257A3-8B1E-4022-884E-FB885E19ECE4}"/>
                </a:ext>
              </a:extLst>
            </p:cNvPr>
            <p:cNvSpPr txBox="1"/>
            <p:nvPr/>
          </p:nvSpPr>
          <p:spPr>
            <a:xfrm>
              <a:off x="8625265" y="1122207"/>
              <a:ext cx="3275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Product Sans" panose="020B0403030502040203" pitchFamily="34" charset="0"/>
                </a:rPr>
                <a:t>All-CNN | CIFAR-10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82B2FFC-BDB6-4A10-8ADC-9BFE30C055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745" y="5376133"/>
            <a:ext cx="9617015" cy="148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579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4DFCE-E32B-43F0-999C-65223C3A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Relaxation – Experimental Results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26FC0D-3610-414B-9801-500408EA3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27" y="1300150"/>
            <a:ext cx="5997945" cy="51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59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1D70-A5DA-4D2C-A060-45C4FB4C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DF01-0512-4799-BE51-4F93CBA5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Speech Processing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Speech Recognition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Blind Source Separation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Speech Enhancement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Speaker Verification &amp; Speaker Diarization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Deep Learning Theory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Stochastic Thermodynamics of Learning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Deep Relaxation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Analyzing Neural Networks via Information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Residual Networks as a Mean-Field Optimal Control Problem</a:t>
            </a:r>
          </a:p>
        </p:txBody>
      </p:sp>
    </p:spTree>
    <p:extLst>
      <p:ext uri="{BB962C8B-B14F-4D97-AF65-F5344CB8AC3E}">
        <p14:creationId xmlns:p14="http://schemas.microsoft.com/office/powerpoint/2010/main" val="15820736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1D70-A5DA-4D2C-A060-45C4FB4C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DF01-0512-4799-BE51-4F93CBA5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Speech Processing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Speech Recognition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Blind Source Separation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Speech Enhancement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Speaker Verification &amp; Speaker Diarization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Learning Theory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Thermodynamics of Learning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Relaxation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u="sng" dirty="0"/>
              <a:t>Analyzing Neural Networks via Information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Residual Networks as a Mean-Field Optimal Control Problem</a:t>
            </a:r>
          </a:p>
        </p:txBody>
      </p:sp>
    </p:spTree>
    <p:extLst>
      <p:ext uri="{BB962C8B-B14F-4D97-AF65-F5344CB8AC3E}">
        <p14:creationId xmlns:p14="http://schemas.microsoft.com/office/powerpoint/2010/main" val="8671179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AD70-431E-427D-AC6B-F50B8439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1060A3-F016-4F4A-A10C-085ED66450F4}"/>
              </a:ext>
            </a:extLst>
          </p:cNvPr>
          <p:cNvGrpSpPr/>
          <p:nvPr/>
        </p:nvGrpSpPr>
        <p:grpSpPr>
          <a:xfrm>
            <a:off x="1361439" y="5836980"/>
            <a:ext cx="3669665" cy="584775"/>
            <a:chOff x="7823199" y="5908100"/>
            <a:chExt cx="3669665" cy="5847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080580-F53F-4CA4-993D-C9615E806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37599" y="6029680"/>
              <a:ext cx="2755265" cy="46319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FD8653-B1CE-4AE5-A72B-0E18E44E5B5C}"/>
                </a:ext>
              </a:extLst>
            </p:cNvPr>
            <p:cNvSpPr txBox="1"/>
            <p:nvPr/>
          </p:nvSpPr>
          <p:spPr>
            <a:xfrm>
              <a:off x="7823199" y="5908100"/>
              <a:ext cx="914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Product Sans" panose="020B0403030502040203" pitchFamily="34" charset="0"/>
                </a:rPr>
                <a:t>Plot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A592122-622C-4F51-B3FD-313266330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880" y="2509914"/>
            <a:ext cx="8950960" cy="3136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EE9C44-1637-4C77-96C1-EF2F3A9DDE76}"/>
              </a:ext>
            </a:extLst>
          </p:cNvPr>
          <p:cNvSpPr txBox="1"/>
          <p:nvPr/>
        </p:nvSpPr>
        <p:spPr>
          <a:xfrm>
            <a:off x="3566160" y="1571962"/>
            <a:ext cx="62788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latin typeface="Product Sans" panose="020B0403030502040203" pitchFamily="34" charset="0"/>
              </a:rPr>
              <a:t>How does a network progressively encode/decode information? </a:t>
            </a:r>
          </a:p>
        </p:txBody>
      </p:sp>
    </p:spTree>
    <p:extLst>
      <p:ext uri="{BB962C8B-B14F-4D97-AF65-F5344CB8AC3E}">
        <p14:creationId xmlns:p14="http://schemas.microsoft.com/office/powerpoint/2010/main" val="19222093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0DB9D9-2321-4ED8-A1AE-BD54EDCA35CF}"/>
              </a:ext>
            </a:extLst>
          </p:cNvPr>
          <p:cNvSpPr/>
          <p:nvPr/>
        </p:nvSpPr>
        <p:spPr>
          <a:xfrm>
            <a:off x="8381082" y="1200912"/>
            <a:ext cx="2666391" cy="53346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FF1B48-4F10-4F9C-B4A9-8DFAF4B5A19E}"/>
              </a:ext>
            </a:extLst>
          </p:cNvPr>
          <p:cNvSpPr/>
          <p:nvPr/>
        </p:nvSpPr>
        <p:spPr>
          <a:xfrm>
            <a:off x="4988561" y="1158240"/>
            <a:ext cx="3230880" cy="53346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AAD70-431E-427D-AC6B-F50B8439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6767A-5CDE-41EB-B822-A1E46178C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464"/>
            <a:ext cx="4282440" cy="47504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Stochastic Gradient Descent has two phases</a:t>
            </a:r>
          </a:p>
          <a:p>
            <a:pPr marL="514350" indent="-514350">
              <a:buAutoNum type="arabicPeriod"/>
            </a:pPr>
            <a:r>
              <a:rPr lang="en-US" dirty="0"/>
              <a:t>Empirical Error Minimization</a:t>
            </a:r>
          </a:p>
          <a:p>
            <a:pPr marL="514350" indent="-514350">
              <a:buAutoNum type="arabicPeriod"/>
            </a:pPr>
            <a:r>
              <a:rPr lang="en-US" dirty="0"/>
              <a:t>Representation Compression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 = Whole Layer</a:t>
            </a:r>
          </a:p>
          <a:p>
            <a:pPr marL="0" indent="0">
              <a:buNone/>
            </a:pPr>
            <a:r>
              <a:rPr lang="en-US" dirty="0"/>
              <a:t>X = Input Layer</a:t>
            </a:r>
          </a:p>
          <a:p>
            <a:pPr marL="0" indent="0">
              <a:buNone/>
            </a:pPr>
            <a:r>
              <a:rPr lang="en-US" dirty="0"/>
              <a:t>Y = Final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4285C-FBB1-4934-B4F1-4DAD31DEC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96" y="1875982"/>
            <a:ext cx="5346604" cy="4115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AAB5CD-9851-4994-967F-38E99BABAAEC}"/>
              </a:ext>
            </a:extLst>
          </p:cNvPr>
          <p:cNvSpPr txBox="1"/>
          <p:nvPr/>
        </p:nvSpPr>
        <p:spPr>
          <a:xfrm>
            <a:off x="5901423" y="1331895"/>
            <a:ext cx="1698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Encoder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051B5-5657-4105-911E-9A8B1953628B}"/>
              </a:ext>
            </a:extLst>
          </p:cNvPr>
          <p:cNvSpPr txBox="1"/>
          <p:nvPr/>
        </p:nvSpPr>
        <p:spPr>
          <a:xfrm>
            <a:off x="8937343" y="1345840"/>
            <a:ext cx="1698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Decoder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67A877-CB5A-4855-A11E-EA20514D4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551" y="1855114"/>
            <a:ext cx="1216850" cy="3291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7F5171-643E-4FDB-A530-436F097CF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18" y="1855115"/>
            <a:ext cx="1252498" cy="3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6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6" grpId="0"/>
      <p:bldP spid="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0DB9D9-2321-4ED8-A1AE-BD54EDCA35CF}"/>
              </a:ext>
            </a:extLst>
          </p:cNvPr>
          <p:cNvSpPr/>
          <p:nvPr/>
        </p:nvSpPr>
        <p:spPr>
          <a:xfrm>
            <a:off x="8381082" y="1200912"/>
            <a:ext cx="2666391" cy="533463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FF1B48-4F10-4F9C-B4A9-8DFAF4B5A19E}"/>
              </a:ext>
            </a:extLst>
          </p:cNvPr>
          <p:cNvSpPr/>
          <p:nvPr/>
        </p:nvSpPr>
        <p:spPr>
          <a:xfrm>
            <a:off x="4988561" y="1158240"/>
            <a:ext cx="3230880" cy="53346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AAD70-431E-427D-AC6B-F50B8439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6767A-5CDE-41EB-B822-A1E46178C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464"/>
            <a:ext cx="4282440" cy="47504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Stochastic Gradient Descent has two phases</a:t>
            </a:r>
          </a:p>
          <a:p>
            <a:pPr marL="514350" indent="-514350">
              <a:buAutoNum type="arabicPeriod"/>
            </a:pPr>
            <a:r>
              <a:rPr lang="en-US" dirty="0"/>
              <a:t>Empirical Error Minimization</a:t>
            </a:r>
          </a:p>
          <a:p>
            <a:pPr marL="514350" indent="-514350">
              <a:buAutoNum type="arabicPeriod"/>
            </a:pPr>
            <a:r>
              <a:rPr lang="en-US" dirty="0"/>
              <a:t>Representation Compression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4285C-FBB1-4934-B4F1-4DAD31DEC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96" y="1875982"/>
            <a:ext cx="5346604" cy="4115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AAB5CD-9851-4994-967F-38E99BABAAEC}"/>
              </a:ext>
            </a:extLst>
          </p:cNvPr>
          <p:cNvSpPr txBox="1"/>
          <p:nvPr/>
        </p:nvSpPr>
        <p:spPr>
          <a:xfrm>
            <a:off x="5901423" y="1331895"/>
            <a:ext cx="1698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Encoder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B051B5-5657-4105-911E-9A8B1953628B}"/>
              </a:ext>
            </a:extLst>
          </p:cNvPr>
          <p:cNvSpPr txBox="1"/>
          <p:nvPr/>
        </p:nvSpPr>
        <p:spPr>
          <a:xfrm>
            <a:off x="8937343" y="1345840"/>
            <a:ext cx="1698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Decoder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23F0F-E915-4B1E-B4AE-CA7F4F949549}"/>
              </a:ext>
            </a:extLst>
          </p:cNvPr>
          <p:cNvSpPr txBox="1"/>
          <p:nvPr/>
        </p:nvSpPr>
        <p:spPr>
          <a:xfrm>
            <a:off x="938578" y="5391295"/>
            <a:ext cx="2905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Need a measurement that is invariant to any invertible </a:t>
            </a:r>
            <a:r>
              <a:rPr lang="en-US" dirty="0" err="1">
                <a:latin typeface="Product Sans" panose="020B0403030502040203" pitchFamily="34" charset="0"/>
              </a:rPr>
              <a:t>reparametrization</a:t>
            </a:r>
            <a:r>
              <a:rPr lang="en-US" dirty="0">
                <a:latin typeface="Product Sans" panose="020B0403030502040203" pitchFamily="34" charset="0"/>
              </a:rPr>
              <a:t> of a random variable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E92EB7-2E12-4350-80A5-AD7058A07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551" y="1855114"/>
            <a:ext cx="1216850" cy="329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C1D8D4-711C-43BB-94DE-51A4C181D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018" y="1855115"/>
            <a:ext cx="1252498" cy="3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AD70-431E-427D-AC6B-F50B8439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Theory – Mutual Information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C9D9B8-4128-43FD-9A5B-05077A14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1643946"/>
            <a:ext cx="8891560" cy="371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95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1D70-A5DA-4D2C-A060-45C4FB4C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DF01-0512-4799-BE51-4F93CBA5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Speech Processing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u="sng" dirty="0"/>
              <a:t>Speech Recognition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Blind Source Separation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Speech Enhancement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Speaker Verification &amp; Speaker Diarization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Learning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Thermodynamics of Learning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Relaxation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Analyzing Neural Networks via Information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Residual Networks as a Mean-Field Optimal Control Problem</a:t>
            </a:r>
          </a:p>
        </p:txBody>
      </p:sp>
    </p:spTree>
    <p:extLst>
      <p:ext uri="{BB962C8B-B14F-4D97-AF65-F5344CB8AC3E}">
        <p14:creationId xmlns:p14="http://schemas.microsoft.com/office/powerpoint/2010/main" val="17023076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AD70-431E-427D-AC6B-F50B8439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Information Theory – Markov Chain Property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11AAF6-B8F3-4ADF-8ECA-3ABA014911E4}"/>
              </a:ext>
            </a:extLst>
          </p:cNvPr>
          <p:cNvSpPr/>
          <p:nvPr/>
        </p:nvSpPr>
        <p:spPr>
          <a:xfrm>
            <a:off x="2357120" y="2143760"/>
            <a:ext cx="1056640" cy="1056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Product Sans" panose="020B0403030502040203" pitchFamily="34" charset="0"/>
              </a:rPr>
              <a:t>X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BE8AA87-6B07-441A-9002-7E2F3E20BB2A}"/>
              </a:ext>
            </a:extLst>
          </p:cNvPr>
          <p:cNvSpPr/>
          <p:nvPr/>
        </p:nvSpPr>
        <p:spPr>
          <a:xfrm>
            <a:off x="5598160" y="2143760"/>
            <a:ext cx="1056640" cy="1056640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Product Sans" panose="020B0403030502040203" pitchFamily="34" charset="0"/>
              </a:rPr>
              <a:t>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9A03FA-3C32-4131-8816-440DAB0D8F88}"/>
              </a:ext>
            </a:extLst>
          </p:cNvPr>
          <p:cNvSpPr/>
          <p:nvPr/>
        </p:nvSpPr>
        <p:spPr>
          <a:xfrm>
            <a:off x="8839200" y="2143760"/>
            <a:ext cx="1056640" cy="1056640"/>
          </a:xfrm>
          <a:prstGeom prst="ellipse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Product Sans" panose="020B0403030502040203" pitchFamily="34" charset="0"/>
              </a:rPr>
              <a:t>Z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0BE4DA-00EE-450F-931F-C8E40DE3E9A5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3413760" y="2672080"/>
            <a:ext cx="21844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BCB60F-BC47-4C7E-B09E-5FA934F73133}"/>
              </a:ext>
            </a:extLst>
          </p:cNvPr>
          <p:cNvCxnSpPr>
            <a:stCxn id="12" idx="6"/>
            <a:endCxn id="13" idx="2"/>
          </p:cNvCxnSpPr>
          <p:nvPr/>
        </p:nvCxnSpPr>
        <p:spPr>
          <a:xfrm>
            <a:off x="6654800" y="2672080"/>
            <a:ext cx="21844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0FE1B6F-3DAA-402D-A887-97F4439A9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558" y="4737979"/>
            <a:ext cx="5628642" cy="11222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91C77E-172C-4C36-AD5C-468926EA4732}"/>
              </a:ext>
            </a:extLst>
          </p:cNvPr>
          <p:cNvSpPr txBox="1"/>
          <p:nvPr/>
        </p:nvSpPr>
        <p:spPr>
          <a:xfrm>
            <a:off x="1473200" y="4299468"/>
            <a:ext cx="462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Data Processing Inequality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3CEB74-AD63-4158-AAB3-E68A388ABE2E}"/>
              </a:ext>
            </a:extLst>
          </p:cNvPr>
          <p:cNvSpPr txBox="1"/>
          <p:nvPr/>
        </p:nvSpPr>
        <p:spPr>
          <a:xfrm>
            <a:off x="7498080" y="5897632"/>
            <a:ext cx="4434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roduct Sans" panose="020B0403030502040203" pitchFamily="34" charset="0"/>
              </a:rPr>
              <a:t>Information is generally lost when transmitted through a noisy channel</a:t>
            </a:r>
          </a:p>
        </p:txBody>
      </p:sp>
    </p:spTree>
    <p:extLst>
      <p:ext uri="{BB962C8B-B14F-4D97-AF65-F5344CB8AC3E}">
        <p14:creationId xmlns:p14="http://schemas.microsoft.com/office/powerpoint/2010/main" val="10147908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AD70-431E-427D-AC6B-F50B8439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Information Theory – Markov Chain Property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91C77E-172C-4C36-AD5C-468926EA4732}"/>
              </a:ext>
            </a:extLst>
          </p:cNvPr>
          <p:cNvSpPr txBox="1"/>
          <p:nvPr/>
        </p:nvSpPr>
        <p:spPr>
          <a:xfrm>
            <a:off x="1442720" y="4773930"/>
            <a:ext cx="462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roduct Sans" panose="020B0403030502040203" pitchFamily="34" charset="0"/>
              </a:rPr>
              <a:t>Data Processing Inequality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2077A8-A040-46BC-B0FD-96F82D9B3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720" y="5297150"/>
            <a:ext cx="9103360" cy="1195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3C311D-749D-4162-8D9E-C0B6254EF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98" y="1143916"/>
            <a:ext cx="4229004" cy="32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043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AD70-431E-427D-AC6B-F50B8439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Theory – Experimental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33517-F702-42D0-8BF9-1880C5430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77" y="1652520"/>
            <a:ext cx="5539446" cy="414224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E06B28-503C-42C4-98C3-1BE7CFE8F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520" y="1742377"/>
            <a:ext cx="5074920" cy="32868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50 Randomized Initializations</a:t>
            </a:r>
          </a:p>
          <a:p>
            <a:pPr marL="0" indent="0">
              <a:buNone/>
            </a:pPr>
            <a:r>
              <a:rPr lang="en-US" dirty="0"/>
              <a:t>Cross-Entropy Loss</a:t>
            </a:r>
          </a:p>
          <a:p>
            <a:pPr marL="0" indent="0">
              <a:buNone/>
            </a:pPr>
            <a:r>
              <a:rPr lang="en-US" dirty="0"/>
              <a:t>No </a:t>
            </a:r>
            <a:r>
              <a:rPr lang="en-US" dirty="0" err="1"/>
              <a:t>Regularizer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Stochastic Gradient Descent</a:t>
            </a:r>
          </a:p>
          <a:p>
            <a:pPr marL="0" indent="0">
              <a:buNone/>
            </a:pPr>
            <a:r>
              <a:rPr lang="en-US" dirty="0"/>
              <a:t>Tanh binned in 30 intervals between -1 and 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F2E0E7-7837-442A-8F94-063B5C535D76}"/>
              </a:ext>
            </a:extLst>
          </p:cNvPr>
          <p:cNvGrpSpPr/>
          <p:nvPr/>
        </p:nvGrpSpPr>
        <p:grpSpPr>
          <a:xfrm>
            <a:off x="7823199" y="5908100"/>
            <a:ext cx="3669665" cy="584775"/>
            <a:chOff x="7823199" y="5908100"/>
            <a:chExt cx="3669665" cy="5847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C60E4B-B656-4649-9890-B103AD093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7599" y="6029680"/>
              <a:ext cx="2755265" cy="46319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9460CD-D0E8-4643-8E95-E828DA429769}"/>
                </a:ext>
              </a:extLst>
            </p:cNvPr>
            <p:cNvSpPr txBox="1"/>
            <p:nvPr/>
          </p:nvSpPr>
          <p:spPr>
            <a:xfrm>
              <a:off x="7823199" y="5908100"/>
              <a:ext cx="914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Product Sans" panose="020B0403030502040203" pitchFamily="34" charset="0"/>
                </a:rPr>
                <a:t>Plot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78566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AD70-431E-427D-AC6B-F50B8439C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Information Theory – Evaluate over Number of Epochs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35F1A54-B643-4C33-BD1C-ACC690262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" y="1243584"/>
            <a:ext cx="10109200" cy="402707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646AF0-5372-4E93-B5A5-70443ACFC1E7}"/>
              </a:ext>
            </a:extLst>
          </p:cNvPr>
          <p:cNvSpPr txBox="1"/>
          <p:nvPr/>
        </p:nvSpPr>
        <p:spPr>
          <a:xfrm>
            <a:off x="6611620" y="2933955"/>
            <a:ext cx="16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Empirical Risk Minimization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AFF26-1E12-4090-9E6A-53AD9764860C}"/>
              </a:ext>
            </a:extLst>
          </p:cNvPr>
          <p:cNvSpPr txBox="1"/>
          <p:nvPr/>
        </p:nvSpPr>
        <p:spPr>
          <a:xfrm>
            <a:off x="9235440" y="1765604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Compression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217C45-915C-42D1-95CA-264786F72BE1}"/>
              </a:ext>
            </a:extLst>
          </p:cNvPr>
          <p:cNvCxnSpPr/>
          <p:nvPr/>
        </p:nvCxnSpPr>
        <p:spPr>
          <a:xfrm flipV="1">
            <a:off x="6492240" y="2428240"/>
            <a:ext cx="0" cy="171704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B48A19-9C3C-4721-9885-4EA2B9E021F1}"/>
              </a:ext>
            </a:extLst>
          </p:cNvPr>
          <p:cNvCxnSpPr>
            <a:cxnSpLocks/>
          </p:cNvCxnSpPr>
          <p:nvPr/>
        </p:nvCxnSpPr>
        <p:spPr>
          <a:xfrm flipH="1">
            <a:off x="8227060" y="1645920"/>
            <a:ext cx="1983740" cy="11968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E406001-5046-4834-A796-B4B409778DB2}"/>
              </a:ext>
            </a:extLst>
          </p:cNvPr>
          <p:cNvSpPr txBox="1"/>
          <p:nvPr/>
        </p:nvSpPr>
        <p:spPr>
          <a:xfrm>
            <a:off x="2181860" y="5429750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Epoch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8363C9-E5FA-4445-B569-A4B23B3420B7}"/>
              </a:ext>
            </a:extLst>
          </p:cNvPr>
          <p:cNvSpPr txBox="1"/>
          <p:nvPr/>
        </p:nvSpPr>
        <p:spPr>
          <a:xfrm>
            <a:off x="5554980" y="5427472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Epoch 400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926550-20B7-4DD9-A8A1-7D7F726C40E0}"/>
              </a:ext>
            </a:extLst>
          </p:cNvPr>
          <p:cNvSpPr txBox="1"/>
          <p:nvPr/>
        </p:nvSpPr>
        <p:spPr>
          <a:xfrm>
            <a:off x="8595360" y="5429750"/>
            <a:ext cx="1615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Epoch 9000</a:t>
            </a:r>
          </a:p>
        </p:txBody>
      </p:sp>
    </p:spTree>
    <p:extLst>
      <p:ext uri="{BB962C8B-B14F-4D97-AF65-F5344CB8AC3E}">
        <p14:creationId xmlns:p14="http://schemas.microsoft.com/office/powerpoint/2010/main" val="91545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42ED11-9916-4063-B3EA-75C2EA23A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42" y="1828800"/>
            <a:ext cx="9876139" cy="34605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2AAD70-431E-427D-AC6B-F50B8439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459"/>
          </a:xfrm>
        </p:spPr>
        <p:txBody>
          <a:bodyPr>
            <a:normAutofit/>
          </a:bodyPr>
          <a:lstStyle/>
          <a:p>
            <a:r>
              <a:rPr lang="en-US" sz="3600" dirty="0"/>
              <a:t>Information Theory – Vary amount of Training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646AF0-5372-4E93-B5A5-70443ACFC1E7}"/>
              </a:ext>
            </a:extLst>
          </p:cNvPr>
          <p:cNvSpPr txBox="1"/>
          <p:nvPr/>
        </p:nvSpPr>
        <p:spPr>
          <a:xfrm>
            <a:off x="3860800" y="5533322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In all cases, Empirical Risk Minimization is fast!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AFF26-1E12-4090-9E6A-53AD9764860C}"/>
              </a:ext>
            </a:extLst>
          </p:cNvPr>
          <p:cNvSpPr txBox="1"/>
          <p:nvPr/>
        </p:nvSpPr>
        <p:spPr>
          <a:xfrm>
            <a:off x="3860800" y="6081271"/>
            <a:ext cx="496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Then compression is slow…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AFD0DF-2FDB-4ECD-BEE6-5E507AEC7F58}"/>
              </a:ext>
            </a:extLst>
          </p:cNvPr>
          <p:cNvSpPr txBox="1"/>
          <p:nvPr/>
        </p:nvSpPr>
        <p:spPr>
          <a:xfrm>
            <a:off x="3037840" y="142220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5%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6A6000-9CC3-4883-9B00-5E0697D7D28E}"/>
              </a:ext>
            </a:extLst>
          </p:cNvPr>
          <p:cNvSpPr txBox="1"/>
          <p:nvPr/>
        </p:nvSpPr>
        <p:spPr>
          <a:xfrm>
            <a:off x="5857240" y="1422201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45%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5B93F5-3F0C-4D4A-9472-E56C3584C27B}"/>
              </a:ext>
            </a:extLst>
          </p:cNvPr>
          <p:cNvSpPr txBox="1"/>
          <p:nvPr/>
        </p:nvSpPr>
        <p:spPr>
          <a:xfrm>
            <a:off x="8676640" y="1481578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85%</a:t>
            </a:r>
          </a:p>
        </p:txBody>
      </p:sp>
    </p:spTree>
    <p:extLst>
      <p:ext uri="{BB962C8B-B14F-4D97-AF65-F5344CB8AC3E}">
        <p14:creationId xmlns:p14="http://schemas.microsoft.com/office/powerpoint/2010/main" val="43116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AD70-431E-427D-AC6B-F50B8439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459"/>
          </a:xfrm>
        </p:spPr>
        <p:txBody>
          <a:bodyPr>
            <a:normAutofit/>
          </a:bodyPr>
          <a:lstStyle/>
          <a:p>
            <a:r>
              <a:rPr lang="en-US" sz="3600" dirty="0"/>
              <a:t>Information Theory – Vary amount of Training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AFF26-1E12-4090-9E6A-53AD9764860C}"/>
              </a:ext>
            </a:extLst>
          </p:cNvPr>
          <p:cNvSpPr txBox="1"/>
          <p:nvPr/>
        </p:nvSpPr>
        <p:spPr>
          <a:xfrm>
            <a:off x="9966960" y="2250894"/>
            <a:ext cx="2191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roduct Sans" panose="020B0403030502040203" pitchFamily="34" charset="0"/>
              </a:rPr>
              <a:t>Convergence of the network to a configuration with constant flow of information through the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5D027-AD73-4540-A2D6-0ECF4568A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60" y="1280160"/>
            <a:ext cx="6956560" cy="5278700"/>
          </a:xfrm>
          <a:prstGeom prst="rect">
            <a:avLst/>
          </a:prstGeom>
        </p:spPr>
      </p:pic>
      <p:sp>
        <p:nvSpPr>
          <p:cNvPr id="5" name="Circle: Hollow 4">
            <a:extLst>
              <a:ext uri="{FF2B5EF4-FFF2-40B4-BE49-F238E27FC236}">
                <a16:creationId xmlns:a16="http://schemas.microsoft.com/office/drawing/2014/main" id="{04BCCD05-D9BF-4EB1-A22A-A82600455264}"/>
              </a:ext>
            </a:extLst>
          </p:cNvPr>
          <p:cNvSpPr/>
          <p:nvPr/>
        </p:nvSpPr>
        <p:spPr>
          <a:xfrm>
            <a:off x="8534400" y="1818640"/>
            <a:ext cx="1026160" cy="2387600"/>
          </a:xfrm>
          <a:prstGeom prst="donut">
            <a:avLst>
              <a:gd name="adj" fmla="val 6143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86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AAD70-431E-427D-AC6B-F50B8439C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459"/>
          </a:xfrm>
        </p:spPr>
        <p:txBody>
          <a:bodyPr>
            <a:normAutofit/>
          </a:bodyPr>
          <a:lstStyle/>
          <a:p>
            <a:r>
              <a:rPr lang="en-US" sz="3600" dirty="0"/>
              <a:t>Information Theory – Vary amount of Training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7AFF26-1E12-4090-9E6A-53AD9764860C}"/>
              </a:ext>
            </a:extLst>
          </p:cNvPr>
          <p:cNvSpPr txBox="1"/>
          <p:nvPr/>
        </p:nvSpPr>
        <p:spPr>
          <a:xfrm>
            <a:off x="724795" y="1608708"/>
            <a:ext cx="24044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Adding layers reduce number of epochs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Product Sans" panose="020B040303050204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Compression phase is shorter when it starts from a previous compressed layer (e.g. 5,6)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Product Sans" panose="020B040303050204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Product Sans" panose="020B0403030502040203" pitchFamily="34" charset="0"/>
              </a:rPr>
              <a:t>Compression is faster for the deeper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latin typeface="Product Sans" panose="020B040303050204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CF0B9-8536-40FC-B3A9-3CB66CF21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155" y="1387033"/>
            <a:ext cx="8649450" cy="51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928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2E2F9-BD29-4D81-A3BA-BA3560A8F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FF697-B40E-4D18-BC69-64248FFC1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865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1D70-A5DA-4D2C-A060-45C4FB4C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DF01-0512-4799-BE51-4F93CBA5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Speech Processing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Speech Recognition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Blind Source Separation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Speech Enhancement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Speaker Verification &amp; Speaker Diarization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Deep Learning Theory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Stochastic Thermodynamics of Learning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Deep Relaxation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Analyzing Neural Networks via Information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Residual Networks as a Mean-Field Optimal Control Problem</a:t>
            </a:r>
          </a:p>
        </p:txBody>
      </p:sp>
    </p:spTree>
    <p:extLst>
      <p:ext uri="{BB962C8B-B14F-4D97-AF65-F5344CB8AC3E}">
        <p14:creationId xmlns:p14="http://schemas.microsoft.com/office/powerpoint/2010/main" val="40538658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1D70-A5DA-4D2C-A060-45C4FB4C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FDF01-0512-4799-BE51-4F93CBA54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Speech Processing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Speech Recognition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Blind Source Separation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Speech Enhancement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Speaker Verification &amp; Speaker Diarization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Learning Theory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Stochastic Thermodynamics of Learning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Deep Relaxation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Analyzing Neural Networks via Information Theory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u="sng" dirty="0"/>
              <a:t>Residual Networks as a Mean-Field Optimal Control Problem</a:t>
            </a:r>
          </a:p>
        </p:txBody>
      </p:sp>
    </p:spTree>
    <p:extLst>
      <p:ext uri="{BB962C8B-B14F-4D97-AF65-F5344CB8AC3E}">
        <p14:creationId xmlns:p14="http://schemas.microsoft.com/office/powerpoint/2010/main" val="474873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2100</Words>
  <Application>Microsoft Office PowerPoint</Application>
  <PresentationFormat>Widescreen</PresentationFormat>
  <Paragraphs>509</Paragraphs>
  <Slides>101</Slides>
  <Notes>14</Notes>
  <HiddenSlides>1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9" baseType="lpstr">
      <vt:lpstr>Arial</vt:lpstr>
      <vt:lpstr>Calibri</vt:lpstr>
      <vt:lpstr>Cambria Math</vt:lpstr>
      <vt:lpstr>Courier New</vt:lpstr>
      <vt:lpstr>Product Sans</vt:lpstr>
      <vt:lpstr>Wingdings</vt:lpstr>
      <vt:lpstr>Office Theme</vt:lpstr>
      <vt:lpstr>Microsoft PowerPoint Presentation</vt:lpstr>
      <vt:lpstr>Speech Recognition in a Medical Environment &amp; Deep Learning Theory</vt:lpstr>
      <vt:lpstr>Background</vt:lpstr>
      <vt:lpstr>Background</vt:lpstr>
      <vt:lpstr>Background</vt:lpstr>
      <vt:lpstr>Background</vt:lpstr>
      <vt:lpstr>Background</vt:lpstr>
      <vt:lpstr>Outline</vt:lpstr>
      <vt:lpstr>Assumptions of Knowledge</vt:lpstr>
      <vt:lpstr>Outline</vt:lpstr>
      <vt:lpstr>Speech Recognition</vt:lpstr>
      <vt:lpstr>Speech Recognition – Hidden Markov Models</vt:lpstr>
      <vt:lpstr>Speech Recognition – Hidden Markov Models</vt:lpstr>
      <vt:lpstr>Speech Recognition – Hidden Markov Models</vt:lpstr>
      <vt:lpstr>Speech Recognition – Hidden Markov Models</vt:lpstr>
      <vt:lpstr>Speech Recognition – Hidden Markov Models</vt:lpstr>
      <vt:lpstr>Speech Recognition – Deep Learning</vt:lpstr>
      <vt:lpstr>Speech Recognition – Deep Learning</vt:lpstr>
      <vt:lpstr>Speech Recognition – Deep Learning</vt:lpstr>
      <vt:lpstr>Speech Recognition – Deep Learning</vt:lpstr>
      <vt:lpstr>Speech Recognition – Deep Learning</vt:lpstr>
      <vt:lpstr>Outline</vt:lpstr>
      <vt:lpstr>Outline</vt:lpstr>
      <vt:lpstr>BSS – Independent Component Analysis</vt:lpstr>
      <vt:lpstr>BSS – Non-negative Matrix Factorization </vt:lpstr>
      <vt:lpstr>BSS – Non-negative Matrix Factorization </vt:lpstr>
      <vt:lpstr>BSS – Non-negative Matrix Factorization </vt:lpstr>
      <vt:lpstr>BSS – Non-negative Matrix Factorization </vt:lpstr>
      <vt:lpstr>BSS – Non-negative Matrix Factorization </vt:lpstr>
      <vt:lpstr>BSS – Non-negative Matrix Factorization </vt:lpstr>
      <vt:lpstr>BSS – Non-negative Matrix Factorization </vt:lpstr>
      <vt:lpstr>BSS – Sparse Non-negative Matrix Fact.</vt:lpstr>
      <vt:lpstr>BSS – Recurrent Neural Networks</vt:lpstr>
      <vt:lpstr>BSS – Recurrent Neural Networks</vt:lpstr>
      <vt:lpstr>Outline</vt:lpstr>
      <vt:lpstr>Outline</vt:lpstr>
      <vt:lpstr>Speech Enhancement – Non-neg. Matrix Fact.</vt:lpstr>
      <vt:lpstr>Outline</vt:lpstr>
      <vt:lpstr>Outline</vt:lpstr>
      <vt:lpstr>Verification &amp; Diarization </vt:lpstr>
      <vt:lpstr>Verification &amp; Diarization - UBM</vt:lpstr>
      <vt:lpstr>Verification &amp; Diarization - UBM</vt:lpstr>
      <vt:lpstr>Verification &amp; Diarization - UBM</vt:lpstr>
      <vt:lpstr>Verification &amp; Diarization - UBM</vt:lpstr>
      <vt:lpstr>Verification &amp; Diarization - UBM</vt:lpstr>
      <vt:lpstr>Verification &amp; Diarization - UBM</vt:lpstr>
      <vt:lpstr>Verification &amp; Diarization - UBM</vt:lpstr>
      <vt:lpstr>Verification &amp; Diarization - UBM</vt:lpstr>
      <vt:lpstr>Verification &amp; Diarization - UBM</vt:lpstr>
      <vt:lpstr>Verification &amp; Diarization - UBM</vt:lpstr>
      <vt:lpstr>Verification &amp; Diarization - UBM</vt:lpstr>
      <vt:lpstr>Verification &amp; Diarization </vt:lpstr>
      <vt:lpstr>Verification &amp; Diarization - Generalized</vt:lpstr>
      <vt:lpstr>Verification &amp; Diarization – Eigenvoices </vt:lpstr>
      <vt:lpstr>Verification &amp; Diarization – Eigenvoices </vt:lpstr>
      <vt:lpstr>Verification &amp; Diarization – Eigen…  </vt:lpstr>
      <vt:lpstr>Verification &amp; Diarization </vt:lpstr>
      <vt:lpstr>Verification &amp; Diarization – Joint Factor Analysis</vt:lpstr>
      <vt:lpstr>Verification &amp; Diarization – Joint Factor Analysis</vt:lpstr>
      <vt:lpstr>Verification &amp; Diarization </vt:lpstr>
      <vt:lpstr>Verification &amp; Diarization – i-Vectors</vt:lpstr>
      <vt:lpstr>Outline</vt:lpstr>
      <vt:lpstr>Outline</vt:lpstr>
      <vt:lpstr>Thermodynamics of Learning</vt:lpstr>
      <vt:lpstr>Thermodynamics of Learning</vt:lpstr>
      <vt:lpstr>Thermodyn. of Learning – Simple Model</vt:lpstr>
      <vt:lpstr>Thermodyn. of Learning – Simple Model</vt:lpstr>
      <vt:lpstr>Thermodyn. of Learning – Simple Model</vt:lpstr>
      <vt:lpstr>Thermodyn. of Learning – Simple Model</vt:lpstr>
      <vt:lpstr>Thermodyn. of Learning – Simple Model</vt:lpstr>
      <vt:lpstr>Thermodyn. of Learning – Simple Model</vt:lpstr>
      <vt:lpstr>Thermodyn. of Learning – Simple Model</vt:lpstr>
      <vt:lpstr>Thermodyn. of Learning – Multiple Neurons and Multiple Weights Model</vt:lpstr>
      <vt:lpstr>Outline</vt:lpstr>
      <vt:lpstr>Outline</vt:lpstr>
      <vt:lpstr>Deep Relaxation</vt:lpstr>
      <vt:lpstr>Deep Relaxation – Heat Equation</vt:lpstr>
      <vt:lpstr>Deep Relaxation – Local Entropy Loss</vt:lpstr>
      <vt:lpstr>Deep Relaxation – Homogenization of Elastic SGDs Elastic SGD = Minimization of Local Entropy</vt:lpstr>
      <vt:lpstr>Deep Relaxation – Stochastic Optimal Control Interpretation</vt:lpstr>
      <vt:lpstr>Deep Relaxation – Stochastic Optimal Control Interpretation</vt:lpstr>
      <vt:lpstr>Deep Relaxation – The       value</vt:lpstr>
      <vt:lpstr>Deep Relaxation – Experimental Results</vt:lpstr>
      <vt:lpstr>Deep Relaxation – Experimental Results</vt:lpstr>
      <vt:lpstr>Outline</vt:lpstr>
      <vt:lpstr>Outline</vt:lpstr>
      <vt:lpstr>Information Theory</vt:lpstr>
      <vt:lpstr>Information Theory</vt:lpstr>
      <vt:lpstr>Information Theory</vt:lpstr>
      <vt:lpstr>Information Theory – Mutual Information</vt:lpstr>
      <vt:lpstr>Information Theory – Markov Chain Property</vt:lpstr>
      <vt:lpstr>Information Theory – Markov Chain Property</vt:lpstr>
      <vt:lpstr>Information Theory – Experimental Setup</vt:lpstr>
      <vt:lpstr>Information Theory – Evaluate over Number of Epochs</vt:lpstr>
      <vt:lpstr>Information Theory – Vary amount of Training Data</vt:lpstr>
      <vt:lpstr>Information Theory – Vary amount of Training Data</vt:lpstr>
      <vt:lpstr>Information Theory – Vary amount of Training Data</vt:lpstr>
      <vt:lpstr>PowerPoint Presentation</vt:lpstr>
      <vt:lpstr>Outline</vt:lpstr>
      <vt:lpstr>Outline</vt:lpstr>
      <vt:lpstr>ResNets as Opt. Ctrl. 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</dc:creator>
  <cp:lastModifiedBy>Nicolas Shu</cp:lastModifiedBy>
  <cp:revision>88</cp:revision>
  <dcterms:created xsi:type="dcterms:W3CDTF">2019-05-01T14:58:47Z</dcterms:created>
  <dcterms:modified xsi:type="dcterms:W3CDTF">2019-05-02T16:04:51Z</dcterms:modified>
</cp:coreProperties>
</file>